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9" r:id="rId13"/>
    <p:sldId id="271" r:id="rId14"/>
    <p:sldId id="319" r:id="rId15"/>
    <p:sldId id="318" r:id="rId16"/>
    <p:sldId id="275" r:id="rId17"/>
    <p:sldId id="320" r:id="rId18"/>
    <p:sldId id="276" r:id="rId19"/>
    <p:sldId id="278" r:id="rId20"/>
    <p:sldId id="279" r:id="rId21"/>
    <p:sldId id="282" r:id="rId22"/>
    <p:sldId id="321" r:id="rId23"/>
    <p:sldId id="283" r:id="rId24"/>
    <p:sldId id="284" r:id="rId25"/>
    <p:sldId id="285" r:id="rId26"/>
    <p:sldId id="322" r:id="rId27"/>
    <p:sldId id="323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</p:sldIdLst>
  <p:sldSz cx="12192000" cy="6858000"/>
  <p:notesSz cx="6858000" cy="9144000"/>
  <p:embeddedFontLst>
    <p:embeddedFont>
      <p:font typeface="Verdana" panose="020B0604030504040204" pitchFamily="34" charset="0"/>
      <p:regular r:id="rId62"/>
      <p:bold r:id="rId63"/>
      <p:italic r:id="rId64"/>
      <p:boldItalic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Georgia" panose="02040502050405020303" pitchFamily="18" charset="0"/>
      <p:regular r:id="rId70"/>
      <p:bold r:id="rId71"/>
      <p:italic r:id="rId72"/>
      <p:boldItalic r:id="rId73"/>
    </p:embeddedFont>
    <p:embeddedFont>
      <p:font typeface="Cabin" panose="020B0604020202020204" charset="0"/>
      <p:regular r:id="rId74"/>
      <p:bold r:id="rId75"/>
      <p:italic r:id="rId76"/>
      <p:boldItalic r:id="rId77"/>
    </p:embeddedFont>
    <p:embeddedFont>
      <p:font typeface="Gill Sans MT" panose="020B0502020104020203" pitchFamily="34" charset="0"/>
      <p:regular r:id="rId78"/>
      <p:bold r:id="rId79"/>
      <p:italic r:id="rId80"/>
      <p:boldItalic r:id="rId8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26AFA3B-37C3-4016-A267-0D08BB5D0756}">
  <a:tblStyle styleId="{D26AFA3B-37C3-4016-A267-0D08BB5D0756}" styleName="Table_0">
    <a:wholeTbl>
      <a:tcTxStyle b="off" i="off">
        <a:font>
          <a:latin typeface="Gill Sans MT"/>
          <a:ea typeface="Gill Sans MT"/>
          <a:cs typeface="Gill Sans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3E7E8"/>
          </a:solidFill>
        </a:fill>
      </a:tcStyle>
    </a:wholeTbl>
    <a:band1H>
      <a:tcStyle>
        <a:tcBdr/>
        <a:fill>
          <a:solidFill>
            <a:srgbClr val="E5CBCD"/>
          </a:solidFill>
        </a:fill>
      </a:tcStyle>
    </a:band1H>
    <a:band1V>
      <a:tcStyle>
        <a:tcBdr/>
        <a:fill>
          <a:solidFill>
            <a:srgbClr val="E5CBCD"/>
          </a:solidFill>
        </a:fill>
      </a:tcStyle>
    </a:band1V>
    <a:la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4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76" Type="http://schemas.openxmlformats.org/officeDocument/2006/relationships/font" Target="fonts/font15.fntdata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schemas.openxmlformats.org/officeDocument/2006/relationships/font" Target="fonts/font13.fntdata"/><Relationship Id="rId79" Type="http://schemas.openxmlformats.org/officeDocument/2006/relationships/font" Target="fonts/font18.fntdata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82" Type="http://schemas.openxmlformats.org/officeDocument/2006/relationships/commentAuthors" Target="commentAuthor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80" Type="http://schemas.openxmlformats.org/officeDocument/2006/relationships/font" Target="fonts/font19.fntdata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font" Target="fonts/font17.fntdata"/><Relationship Id="rId81" Type="http://schemas.openxmlformats.org/officeDocument/2006/relationships/font" Target="fonts/font20.fntdata"/><Relationship Id="rId86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12-20T01:57:49.197" idx="3">
    <p:pos x="6000" y="200"/>
    <p:text>Dermatofagoides: ACAROS
-CHRISTINA LEYTON BLANCA</p:text>
  </p:cm>
  <p:cm authorId="0" dt="2016-12-20T01:58:17.133" idx="2">
    <p:pos x="6000" y="100"/>
    <p:text>Tartrazina: colorantes amarillo-roja
-CHRISTINA LEYTON BLANCA</p:text>
  </p:cm>
  <p:cm authorId="0" dt="2016-12-20T01:59:10.221" idx="1">
    <p:pos x="6000" y="0"/>
    <p:text>3% de los asmáticos reaccionan con AINES a obstrucciones bronquiales , rinitis .. sobretodo con uso de ass
-CHRISTINA LEYTON BLANCA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70185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69291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5" name="Shape 22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97600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9643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0578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6468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36874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1" name="Shape 29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1637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5367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8" name="Shape 29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36969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7281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9" name="Shape 33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1439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3623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5" name="Shape 32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21582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5" name="Shape 34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4115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1" name="Shape 35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23854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7" name="Shape 35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87018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3" name="Shape 33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70013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3" name="Shape 36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7941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01624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9" name="Shape 38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86572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5" name="Shape 39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58526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2" name="Shape 40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3006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70279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0" name="Shape 42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81137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7" name="Shape 42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264114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2" name="Shape 43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76953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7" name="Shape 43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80502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4" name="Shape 44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86572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6" name="Shape 46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65230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2" name="Shape 47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28918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8" name="Shape 47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716451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6" name="Shape 48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24565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Shape 49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6" name="Shape 49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2506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577882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Shape 50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4" name="Shape 50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55005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12" name="Shape 51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50827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1" name="Shape 52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07864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8" name="Shape 53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54285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8" name="Shape 54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96066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64" name="Shape 56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766964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2" name="Shape 57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97764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9" name="Shape 57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40238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Shape 58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9" name="Shape 58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419661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Shape 60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5" name="Shape 60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3486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768200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12" name="Shape 61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488281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Shape 62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25" name="Shape 62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410611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2" name="Shape 63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617186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hape 63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0" name="Shape 64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729755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8" name="Shape 64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442273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Shape 65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54" name="Shape 654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018674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61" name="Shape 66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7877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Shape 1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507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79423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Shape 20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7675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399" cy="3086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9473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ctrTitle"/>
          </p:nvPr>
        </p:nvSpPr>
        <p:spPr>
          <a:xfrm>
            <a:off x="2417778" y="802297"/>
            <a:ext cx="8637072" cy="25414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6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ubTitle" idx="1"/>
          </p:nvPr>
        </p:nvSpPr>
        <p:spPr>
          <a:xfrm>
            <a:off x="2417780" y="3531203"/>
            <a:ext cx="8637072" cy="9776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ctr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ftr" idx="11"/>
          </p:nvPr>
        </p:nvSpPr>
        <p:spPr>
          <a:xfrm>
            <a:off x="2416500" y="329307"/>
            <a:ext cx="4973914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1437663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 b="0" i="0" u="none" strike="noStrike" cap="none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 b="0" i="0" u="none" strike="noStrike" cap="none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24" name="Shape 24"/>
          <p:cNvCxnSpPr/>
          <p:nvPr/>
        </p:nvCxnSpPr>
        <p:spPr>
          <a:xfrm>
            <a:off x="2417780" y="3528542"/>
            <a:ext cx="8637072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n con título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Shape 80"/>
          <p:cNvGrpSpPr/>
          <p:nvPr/>
        </p:nvGrpSpPr>
        <p:grpSpPr>
          <a:xfrm>
            <a:off x="7477386" y="482170"/>
            <a:ext cx="4074532" cy="5149101"/>
            <a:chOff x="7477386" y="482170"/>
            <a:chExt cx="4074532" cy="5149101"/>
          </a:xfrm>
        </p:grpSpPr>
        <p:sp>
          <p:nvSpPr>
            <p:cNvPr id="81" name="Shape 81"/>
            <p:cNvSpPr/>
            <p:nvPr/>
          </p:nvSpPr>
          <p:spPr>
            <a:xfrm>
              <a:off x="7477386" y="482170"/>
              <a:ext cx="4074532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  <a:lin ang="5400000" scaled="0"/>
            </a:gradFill>
            <a:ln>
              <a:noFill/>
            </a:ln>
            <a:effectLst>
              <a:outerShdw blurRad="127000" dist="228600" dir="4740000" sx="98000" sy="98000" algn="tl" rotWithShape="0">
                <a:srgbClr val="000000">
                  <a:alpha val="33725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7790446" y="812506"/>
              <a:ext cx="3450288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ap="flat" cmpd="sng">
              <a:solidFill>
                <a:srgbClr val="19191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1451205" y="1129512"/>
            <a:ext cx="5532327" cy="18305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idx="2"/>
          </p:nvPr>
        </p:nvSpPr>
        <p:spPr>
          <a:xfrm>
            <a:off x="8124389" y="1122541"/>
            <a:ext cx="2791171" cy="386632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1450329" y="3145991"/>
            <a:ext cx="5524403" cy="200374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1447382" y="5469855"/>
            <a:ext cx="5527351" cy="3201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1447382" y="318639"/>
            <a:ext cx="5541003" cy="3209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89" name="Shape 89"/>
          <p:cNvCxnSpPr/>
          <p:nvPr/>
        </p:nvCxnSpPr>
        <p:spPr>
          <a:xfrm>
            <a:off x="1447382" y="3143605"/>
            <a:ext cx="5527351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ítulo y texto vertical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 rot="5400000">
            <a:off x="4527909" y="-1060599"/>
            <a:ext cx="3450612" cy="96032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96" name="Shape 96"/>
          <p:cNvCxnSpPr/>
          <p:nvPr/>
        </p:nvCxnSpPr>
        <p:spPr>
          <a:xfrm>
            <a:off x="1453895" y="1847088"/>
            <a:ext cx="9607521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ítulo vertical y texto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 rot="5400000">
            <a:off x="7917037" y="2321046"/>
            <a:ext cx="4659888" cy="161574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 rot="5400000">
            <a:off x="3029142" y="-785497"/>
            <a:ext cx="4659888" cy="782883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103" name="Shape 103"/>
          <p:cNvCxnSpPr/>
          <p:nvPr/>
        </p:nvCxnSpPr>
        <p:spPr>
          <a:xfrm>
            <a:off x="9439110" y="798972"/>
            <a:ext cx="0" cy="4659888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 b="0" i="0" u="none" strike="noStrike" cap="none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 b="0" i="0" u="none" strike="noStrike" cap="none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31" name="Shape 31"/>
          <p:cNvCxnSpPr/>
          <p:nvPr/>
        </p:nvCxnSpPr>
        <p:spPr>
          <a:xfrm>
            <a:off x="1453895" y="1847088"/>
            <a:ext cx="9607521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rgbClr val="888888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Encabezado de secció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1454238" y="1756130"/>
            <a:ext cx="8643153" cy="18879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1454238" y="3806194"/>
            <a:ext cx="8630445" cy="10129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42" name="Shape 42"/>
          <p:cNvCxnSpPr/>
          <p:nvPr/>
        </p:nvCxnSpPr>
        <p:spPr>
          <a:xfrm>
            <a:off x="1454238" y="3804985"/>
            <a:ext cx="8630445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1449216" y="804889"/>
            <a:ext cx="9605634" cy="105930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1447330" y="2010877"/>
            <a:ext cx="4645151" cy="34485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6413771" y="2017342"/>
            <a:ext cx="4645151" cy="34415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50" name="Shape 50"/>
          <p:cNvCxnSpPr/>
          <p:nvPr/>
        </p:nvCxnSpPr>
        <p:spPr>
          <a:xfrm>
            <a:off x="1453895" y="1847088"/>
            <a:ext cx="9607521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ció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1447191" y="804162"/>
            <a:ext cx="9607661" cy="10563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1447191" y="2019549"/>
            <a:ext cx="4645151" cy="8019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2200" b="0" i="0" u="none" strike="noStrike" cap="none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2"/>
          </p:nvPr>
        </p:nvSpPr>
        <p:spPr>
          <a:xfrm>
            <a:off x="1447191" y="2824268"/>
            <a:ext cx="4645151" cy="26444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>
            <a:off x="6412362" y="2023002"/>
            <a:ext cx="4645151" cy="8022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2200" b="0" i="0" u="none" strike="noStrike" cap="none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4"/>
          </p:nvPr>
        </p:nvSpPr>
        <p:spPr>
          <a:xfrm>
            <a:off x="6412362" y="2821491"/>
            <a:ext cx="4645151" cy="26373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60" name="Shape 60"/>
          <p:cNvCxnSpPr/>
          <p:nvPr/>
        </p:nvCxnSpPr>
        <p:spPr>
          <a:xfrm>
            <a:off x="1453895" y="1847088"/>
            <a:ext cx="9607521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66" name="Shape 66"/>
          <p:cNvCxnSpPr/>
          <p:nvPr/>
        </p:nvCxnSpPr>
        <p:spPr>
          <a:xfrm>
            <a:off x="1453895" y="1847088"/>
            <a:ext cx="9607521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ido con título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1444670" y="798972"/>
            <a:ext cx="3273098" cy="224711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2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5043714" y="798974"/>
            <a:ext cx="6012469" cy="46588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1444670" y="3205491"/>
            <a:ext cx="3275012" cy="22481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78" name="Shape 78"/>
          <p:cNvCxnSpPr/>
          <p:nvPr/>
        </p:nvCxnSpPr>
        <p:spPr>
          <a:xfrm>
            <a:off x="1448279" y="3205491"/>
            <a:ext cx="3269490" cy="0"/>
          </a:xfrm>
          <a:prstGeom prst="straightConnector1">
            <a:avLst/>
          </a:prstGeom>
          <a:noFill/>
          <a:ln w="317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BE9E6"/>
            </a:gs>
            <a:gs pos="100000">
              <a:srgbClr val="C9C5C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2019475"/>
            <a:ext cx="12192000" cy="4105940"/>
          </a:xfrm>
          <a:prstGeom prst="rect">
            <a:avLst/>
          </a:prstGeom>
          <a:gradFill>
            <a:gsLst>
              <a:gs pos="0">
                <a:srgbClr val="DFDBD5">
                  <a:alpha val="0"/>
                </a:srgbClr>
              </a:gs>
              <a:gs pos="100000">
                <a:schemeClr val="lt2"/>
              </a:gs>
            </a:gsLst>
            <a:lin ang="5400000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1" name="Shape 11"/>
          <p:cNvPicPr preferRelativeResize="0"/>
          <p:nvPr/>
        </p:nvPicPr>
        <p:blipFill rotWithShape="1">
          <a:blip r:embed="rId14">
            <a:alphaModFix/>
          </a:blip>
          <a:srcRect t="1538" b="-1538"/>
          <a:stretch/>
        </p:blipFill>
        <p:spPr>
          <a:xfrm>
            <a:off x="0" y="6126480"/>
            <a:ext cx="12192000" cy="74294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bin"/>
              <a:buNone/>
              <a:defRPr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101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685800" marR="0" lvl="1" indent="-1143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143000" marR="0" lvl="2" indent="-1270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600200" marR="0" lvl="3" indent="-1397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057400" marR="0" lvl="4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514600" marR="0" lvl="5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971800" marR="0" lvl="6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429000" marR="0" lvl="7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886200" marR="0" lvl="8" indent="-152400" algn="l" rtl="0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7554138" y="330369"/>
            <a:ext cx="350071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1451579" y="329307"/>
            <a:ext cx="5938835" cy="30920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000" b="0" i="0" u="none" strike="noStrike" cap="none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480060" y="798972"/>
            <a:ext cx="811019" cy="5035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800" b="0" i="0" u="none" strike="noStrike" cap="none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‹Nº›</a:t>
            </a:fld>
            <a:endParaRPr lang="en-US" sz="2800" b="0" i="0" u="none" strike="noStrike" cap="none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cxnSp>
        <p:nvCxnSpPr>
          <p:cNvPr id="17" name="Shape 17"/>
          <p:cNvCxnSpPr/>
          <p:nvPr/>
        </p:nvCxnSpPr>
        <p:spPr>
          <a:xfrm>
            <a:off x="0" y="6128412"/>
            <a:ext cx="12192000" cy="0"/>
          </a:xfrm>
          <a:prstGeom prst="straightConnector1">
            <a:avLst/>
          </a:prstGeom>
          <a:noFill/>
          <a:ln w="12700" cap="flat" cmpd="sng">
            <a:solidFill>
              <a:srgbClr val="000001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GMSnytbmA8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g"/><Relationship Id="rId4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png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loscazafarmacos.files.wordpress.com/2010/05/inhaladores.jpg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ZPqKnzY_ptk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ctrTitle"/>
          </p:nvPr>
        </p:nvSpPr>
        <p:spPr>
          <a:xfrm>
            <a:off x="2086702" y="974007"/>
            <a:ext cx="8637072" cy="25414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54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MANEJO DE ENFERMERÍA ESCOLAR CON </a:t>
            </a:r>
            <a:r>
              <a:rPr lang="en-US" sz="5400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CRISIS </a:t>
            </a:r>
            <a:r>
              <a:rPr lang="en-US" sz="54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ASMÁTICA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subTitle" idx="1"/>
          </p:nvPr>
        </p:nvSpPr>
        <p:spPr>
          <a:xfrm>
            <a:off x="5485830" y="3810912"/>
            <a:ext cx="8637000" cy="97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E.U. SOLEDAD HERNÁNDEZ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ENFERMERA </a:t>
            </a:r>
            <a:r>
              <a:rPr lang="en-US" sz="1400" b="1"/>
              <a:t>SERVICIO DE URGENCIA INFANTIL </a:t>
            </a:r>
            <a:r>
              <a:rPr lang="en-US" sz="14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H</a:t>
            </a:r>
            <a:r>
              <a:rPr lang="en-US" sz="1400" b="1"/>
              <a:t>C</a:t>
            </a:r>
            <a:r>
              <a:rPr lang="en-US" sz="14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SBA</a:t>
            </a:r>
          </a:p>
        </p:txBody>
      </p:sp>
      <p:pic>
        <p:nvPicPr>
          <p:cNvPr id="110" name="Shape 1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45038" y="3588010"/>
            <a:ext cx="5480100" cy="245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28" name="Shape 2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72683" y="103606"/>
            <a:ext cx="8697951" cy="6566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34" name="Shape 2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39590" y="165021"/>
            <a:ext cx="8517647" cy="6487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>
            <a:spLocks noGrp="1"/>
          </p:cNvSpPr>
          <p:nvPr>
            <p:ph type="title"/>
          </p:nvPr>
        </p:nvSpPr>
        <p:spPr>
          <a:xfrm>
            <a:off x="1981200" y="274637"/>
            <a:ext cx="8562975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DIAGNÓSTICO</a:t>
            </a:r>
          </a:p>
        </p:txBody>
      </p:sp>
      <p:sp>
        <p:nvSpPr>
          <p:cNvPr id="246" name="Shape 246"/>
          <p:cNvSpPr txBox="1"/>
          <p:nvPr/>
        </p:nvSpPr>
        <p:spPr>
          <a:xfrm>
            <a:off x="1621030" y="846137"/>
            <a:ext cx="8521701" cy="5791198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Patrones característicos de Asma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Mas de un síntoma (sibilancias, dificultad respiratoria, tos, dolor torácico)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Síntomas empeoran en la noche o en la mañana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Síntomas varían en el tiempo e intensidad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Gatillados por infecciones virales, ejercicio, exposición alérgenos, cambios climáticos, risa o irritantes.</a:t>
            </a:r>
          </a:p>
          <a:p>
            <a:pPr marL="228600" marR="0" lvl="0" indent="-228600" algn="just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</a:pPr>
            <a:endParaRPr sz="1800" b="1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marL="228600" marR="0" lvl="0" indent="-228600" algn="just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Baja probabilidad de asma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Tos aislada sin otros síntomas respiratorios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Esputo crónico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Dificultad respiratoria asociada a cefalea, parestesias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Dolor precordial</a:t>
            </a:r>
          </a:p>
          <a:p>
            <a:pPr marL="685800" marR="0" lvl="1" indent="-228600" algn="just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Disnea inducida por ejercicio con inspiración ruidosa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Font typeface="Arial"/>
              <a:buNone/>
            </a:pPr>
            <a:endParaRPr sz="20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58" name="Shape 25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405332" y="301083"/>
            <a:ext cx="9649522" cy="65569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31504" y="836712"/>
            <a:ext cx="9603275" cy="1049235"/>
          </a:xfrm>
        </p:spPr>
        <p:txBody>
          <a:bodyPr/>
          <a:lstStyle/>
          <a:p>
            <a:r>
              <a:rPr lang="es-CL" dirty="0" smtClean="0"/>
              <a:t>Flujograma de manejo de Exacerbación de Asma </a:t>
            </a:r>
            <a:endParaRPr lang="es-C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3362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8" t="21500" r="32728" b="8673"/>
          <a:stretch/>
        </p:blipFill>
        <p:spPr bwMode="auto">
          <a:xfrm>
            <a:off x="3359696" y="116632"/>
            <a:ext cx="5256584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5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Cabin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Cabin"/>
                <a:ea typeface="Cabin"/>
                <a:cs typeface="Cabin"/>
                <a:sym typeface="Cabin"/>
              </a:rPr>
              <a:t>MANEJO DE ENFERMERÍA EN ESPACIOS ESCOLARES</a:t>
            </a:r>
          </a:p>
        </p:txBody>
      </p:sp>
      <p:pic>
        <p:nvPicPr>
          <p:cNvPr id="282" name="Shape 28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10699" y="2060728"/>
            <a:ext cx="6923232" cy="46235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94" name="Shape 29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24468" y="157747"/>
            <a:ext cx="6499712" cy="5194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95" name="Shape 2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50892" y="1329136"/>
            <a:ext cx="6400799" cy="515619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53215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88" name="Shape 28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74139" y="1496915"/>
            <a:ext cx="10716939" cy="26290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301" name="Shape 30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0875" y="425377"/>
            <a:ext cx="12141125" cy="4839664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Shape 302"/>
          <p:cNvSpPr txBox="1"/>
          <p:nvPr/>
        </p:nvSpPr>
        <p:spPr>
          <a:xfrm>
            <a:off x="356838" y="1605775"/>
            <a:ext cx="11285033" cy="3323986"/>
          </a:xfrm>
          <a:prstGeom prst="rect">
            <a:avLst/>
          </a:prstGeom>
          <a:solidFill>
            <a:schemeClr val="accent2"/>
          </a:solidFill>
          <a:ln w="15875" cap="flat" cmpd="sng">
            <a:solidFill>
              <a:srgbClr val="A2336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200" b="1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Los impactos de las intervenciones educativas del asma en las escuelas: una revisión sistemática de la literatura.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32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Conclusiones. Las intervenciones educativas en las escuelas sensibilizan al asma y debilitan el impacto de los indicadores de morbilidad.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PREVALENCIA DE LA ENFERMEDAD </a:t>
            </a:r>
            <a:b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</a:b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(ENTRE LOS 6 Y 14 AÑOS) </a:t>
            </a:r>
          </a:p>
        </p:txBody>
      </p:sp>
      <p:grpSp>
        <p:nvGrpSpPr>
          <p:cNvPr id="116" name="Shape 116"/>
          <p:cNvGrpSpPr/>
          <p:nvPr/>
        </p:nvGrpSpPr>
        <p:grpSpPr>
          <a:xfrm>
            <a:off x="521058" y="1809967"/>
            <a:ext cx="4797657" cy="4797657"/>
            <a:chOff x="3284639" y="817"/>
            <a:chExt cx="4797657" cy="4797657"/>
          </a:xfrm>
        </p:grpSpPr>
        <p:sp>
          <p:nvSpPr>
            <p:cNvPr id="117" name="Shape 117"/>
            <p:cNvSpPr/>
            <p:nvPr/>
          </p:nvSpPr>
          <p:spPr>
            <a:xfrm>
              <a:off x="3837175" y="553352"/>
              <a:ext cx="3692587" cy="3692587"/>
            </a:xfrm>
            <a:prstGeom prst="blockArc">
              <a:avLst>
                <a:gd name="adj1" fmla="val 10800000"/>
                <a:gd name="adj2" fmla="val 16200000"/>
                <a:gd name="adj3" fmla="val 4644"/>
              </a:avLst>
            </a:prstGeom>
            <a:gradFill>
              <a:gsLst>
                <a:gs pos="0">
                  <a:srgbClr val="DEB2B8"/>
                </a:gs>
                <a:gs pos="69000">
                  <a:srgbClr val="C6848C"/>
                </a:gs>
                <a:gs pos="100000">
                  <a:srgbClr val="BC7C85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3837175" y="553352"/>
              <a:ext cx="3692587" cy="3692587"/>
            </a:xfrm>
            <a:prstGeom prst="blockArc">
              <a:avLst>
                <a:gd name="adj1" fmla="val 5400000"/>
                <a:gd name="adj2" fmla="val 10800000"/>
                <a:gd name="adj3" fmla="val 4644"/>
              </a:avLst>
            </a:prstGeom>
            <a:gradFill>
              <a:gsLst>
                <a:gs pos="0">
                  <a:srgbClr val="DEB2B8"/>
                </a:gs>
                <a:gs pos="69000">
                  <a:srgbClr val="C6848C"/>
                </a:gs>
                <a:gs pos="100000">
                  <a:srgbClr val="BC7C85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3837175" y="553352"/>
              <a:ext cx="3692587" cy="3692587"/>
            </a:xfrm>
            <a:prstGeom prst="blockArc">
              <a:avLst>
                <a:gd name="adj1" fmla="val 0"/>
                <a:gd name="adj2" fmla="val 5400000"/>
                <a:gd name="adj3" fmla="val 4644"/>
              </a:avLst>
            </a:prstGeom>
            <a:gradFill>
              <a:gsLst>
                <a:gs pos="0">
                  <a:srgbClr val="DEB2B8"/>
                </a:gs>
                <a:gs pos="69000">
                  <a:srgbClr val="C6848C"/>
                </a:gs>
                <a:gs pos="100000">
                  <a:srgbClr val="BC7C85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3837175" y="553352"/>
              <a:ext cx="3692587" cy="3692587"/>
            </a:xfrm>
            <a:prstGeom prst="blockArc">
              <a:avLst>
                <a:gd name="adj1" fmla="val 16200000"/>
                <a:gd name="adj2" fmla="val 0"/>
                <a:gd name="adj3" fmla="val 4644"/>
              </a:avLst>
            </a:prstGeom>
            <a:gradFill>
              <a:gsLst>
                <a:gs pos="0">
                  <a:srgbClr val="DEB2B8"/>
                </a:gs>
                <a:gs pos="69000">
                  <a:srgbClr val="C6848C"/>
                </a:gs>
                <a:gs pos="100000">
                  <a:srgbClr val="BC7C85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4832891" y="1549067"/>
              <a:ext cx="1701154" cy="1701154"/>
            </a:xfrm>
            <a:prstGeom prst="ellipse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2" name="Shape 122"/>
            <p:cNvSpPr txBox="1"/>
            <p:nvPr/>
          </p:nvSpPr>
          <p:spPr>
            <a:xfrm>
              <a:off x="5082019" y="1798196"/>
              <a:ext cx="1202899" cy="1202899"/>
            </a:xfrm>
            <a:prstGeom prst="rect">
              <a:avLst/>
            </a:prstGeom>
            <a:noFill/>
            <a:ln>
              <a:noFill/>
            </a:ln>
          </p:spPr>
          <p:txBody>
            <a:bodyPr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000" b="0" i="0" u="none" strike="noStrike" cap="none" dirty="0" err="1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Prevalencia</a:t>
              </a:r>
              <a:r>
                <a:rPr lang="en-US" sz="2000" b="0" i="0" u="none" strike="noStrike" cap="none" dirty="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 de </a:t>
              </a:r>
              <a:r>
                <a:rPr lang="en-US" sz="2000" b="0" i="0" u="none" strike="noStrike" cap="none" dirty="0" err="1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Asma</a:t>
              </a:r>
              <a:r>
                <a:rPr lang="en-US" sz="2000" b="0" i="0" u="none" strike="noStrike" cap="none" dirty="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: </a:t>
              </a:r>
              <a:r>
                <a:rPr lang="en-US" sz="2000" b="0" i="0" u="none" strike="noStrike" cap="none" dirty="0" err="1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estudio</a:t>
              </a:r>
              <a:r>
                <a:rPr lang="en-US" sz="2000" b="0" i="0" u="none" strike="noStrike" cap="none" dirty="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 ISAAC</a:t>
              </a:r>
            </a:p>
          </p:txBody>
        </p:sp>
        <p:sp>
          <p:nvSpPr>
            <p:cNvPr id="123" name="Shape 123"/>
            <p:cNvSpPr/>
            <p:nvPr/>
          </p:nvSpPr>
          <p:spPr>
            <a:xfrm>
              <a:off x="5088064" y="817"/>
              <a:ext cx="1190807" cy="1190807"/>
            </a:xfrm>
            <a:prstGeom prst="ellipse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4" name="Shape 124"/>
            <p:cNvSpPr txBox="1"/>
            <p:nvPr/>
          </p:nvSpPr>
          <p:spPr>
            <a:xfrm>
              <a:off x="5262453" y="175206"/>
              <a:ext cx="842028" cy="84202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Chile 12%</a:t>
              </a:r>
            </a:p>
          </p:txBody>
        </p:sp>
        <p:sp>
          <p:nvSpPr>
            <p:cNvPr id="125" name="Shape 125"/>
            <p:cNvSpPr/>
            <p:nvPr/>
          </p:nvSpPr>
          <p:spPr>
            <a:xfrm>
              <a:off x="6891489" y="1804241"/>
              <a:ext cx="1190807" cy="1190807"/>
            </a:xfrm>
            <a:prstGeom prst="ellipse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6" name="Shape 126"/>
            <p:cNvSpPr txBox="1"/>
            <p:nvPr/>
          </p:nvSpPr>
          <p:spPr>
            <a:xfrm>
              <a:off x="7065878" y="1978632"/>
              <a:ext cx="842028" cy="84202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Perú 28%</a:t>
              </a:r>
            </a:p>
          </p:txBody>
        </p:sp>
        <p:sp>
          <p:nvSpPr>
            <p:cNvPr id="127" name="Shape 127"/>
            <p:cNvSpPr/>
            <p:nvPr/>
          </p:nvSpPr>
          <p:spPr>
            <a:xfrm>
              <a:off x="5088064" y="3607666"/>
              <a:ext cx="1190807" cy="1190807"/>
            </a:xfrm>
            <a:prstGeom prst="ellipse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8" name="Shape 128"/>
            <p:cNvSpPr txBox="1"/>
            <p:nvPr/>
          </p:nvSpPr>
          <p:spPr>
            <a:xfrm>
              <a:off x="5262453" y="3782055"/>
              <a:ext cx="842028" cy="84202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Costa Rica 27%</a:t>
              </a:r>
            </a:p>
          </p:txBody>
        </p:sp>
        <p:sp>
          <p:nvSpPr>
            <p:cNvPr id="129" name="Shape 129"/>
            <p:cNvSpPr/>
            <p:nvPr/>
          </p:nvSpPr>
          <p:spPr>
            <a:xfrm>
              <a:off x="3284639" y="1804241"/>
              <a:ext cx="1190807" cy="1190807"/>
            </a:xfrm>
            <a:prstGeom prst="ellipse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0" name="Shape 130"/>
            <p:cNvSpPr txBox="1"/>
            <p:nvPr/>
          </p:nvSpPr>
          <p:spPr>
            <a:xfrm>
              <a:off x="3459028" y="1978632"/>
              <a:ext cx="842028" cy="84202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 b="0" i="0" u="none" strike="noStrike" cap="none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Guatemala 33%</a:t>
              </a:r>
            </a:p>
          </p:txBody>
        </p:sp>
      </p:grpSp>
      <p:sp>
        <p:nvSpPr>
          <p:cNvPr id="131" name="Shape 131"/>
          <p:cNvSpPr txBox="1"/>
          <p:nvPr/>
        </p:nvSpPr>
        <p:spPr>
          <a:xfrm>
            <a:off x="5597912" y="2858384"/>
            <a:ext cx="6594087" cy="2265236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 Symbols"/>
              <a:buChar char="•"/>
            </a:pPr>
            <a:r>
              <a:rPr lang="en-US" sz="28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Enfermedad crónica  pediátrica &gt; frecuente</a:t>
            </a:r>
          </a:p>
          <a:p>
            <a:pPr marL="0" marR="0" lvl="0" indent="0" algn="just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 Symbols"/>
              <a:buChar char="•"/>
            </a:pPr>
            <a:r>
              <a:rPr lang="en-US" sz="2800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10% a 20% de los escolares chilenos sufren de asma</a:t>
            </a:r>
          </a:p>
          <a:p>
            <a:pPr marL="0" marR="0" lvl="0" indent="0" algn="l" rtl="0">
              <a:spcBef>
                <a:spcPts val="560"/>
              </a:spcBef>
              <a:buNone/>
            </a:pPr>
            <a:endParaRPr sz="180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Shape 307"/>
          <p:cNvGrpSpPr/>
          <p:nvPr/>
        </p:nvGrpSpPr>
        <p:grpSpPr>
          <a:xfrm>
            <a:off x="1970500" y="61501"/>
            <a:ext cx="7812382" cy="6751875"/>
            <a:chOff x="1970500" y="4827"/>
            <a:chExt cx="7812382" cy="6751875"/>
          </a:xfrm>
        </p:grpSpPr>
        <p:sp>
          <p:nvSpPr>
            <p:cNvPr id="308" name="Shape 308"/>
            <p:cNvSpPr/>
            <p:nvPr/>
          </p:nvSpPr>
          <p:spPr>
            <a:xfrm>
              <a:off x="4750421" y="4827"/>
              <a:ext cx="2252540" cy="146415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65196"/>
                </a:gs>
                <a:gs pos="69000">
                  <a:srgbClr val="DE1B77"/>
                </a:gs>
                <a:gs pos="100000">
                  <a:srgbClr val="C82372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09" name="Shape 309"/>
            <p:cNvSpPr txBox="1"/>
            <p:nvPr/>
          </p:nvSpPr>
          <p:spPr>
            <a:xfrm>
              <a:off x="4821894" y="76301"/>
              <a:ext cx="2109592" cy="1321202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8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Realización diagnóstico Local de casos con ASMA</a:t>
              </a:r>
            </a:p>
          </p:txBody>
        </p:sp>
        <p:sp>
          <p:nvSpPr>
            <p:cNvPr id="310" name="Shape 310"/>
            <p:cNvSpPr/>
            <p:nvPr/>
          </p:nvSpPr>
          <p:spPr>
            <a:xfrm>
              <a:off x="2953709" y="736902"/>
              <a:ext cx="5845962" cy="58459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302" y="7641"/>
                  </a:moveTo>
                  <a:lnTo>
                    <a:pt x="89301" y="7640"/>
                  </a:lnTo>
                  <a:cubicBezTo>
                    <a:pt x="95464" y="11089"/>
                    <a:pt x="100969" y="15598"/>
                    <a:pt x="105563" y="20961"/>
                  </a:cubicBezTo>
                </a:path>
              </a:pathLst>
            </a:custGeom>
            <a:noFill/>
            <a:ln w="9525" cap="flat" cmpd="sng">
              <a:solidFill>
                <a:srgbClr val="DD458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1" name="Shape 311"/>
            <p:cNvSpPr/>
            <p:nvPr/>
          </p:nvSpPr>
          <p:spPr>
            <a:xfrm>
              <a:off x="7530342" y="2024558"/>
              <a:ext cx="2252540" cy="146415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37CF5"/>
                </a:gs>
                <a:gs pos="69000">
                  <a:srgbClr val="A63FEE"/>
                </a:gs>
                <a:gs pos="100000">
                  <a:srgbClr val="9D3DE0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2" name="Shape 312"/>
            <p:cNvSpPr txBox="1"/>
            <p:nvPr/>
          </p:nvSpPr>
          <p:spPr>
            <a:xfrm>
              <a:off x="7601815" y="2096032"/>
              <a:ext cx="2109592" cy="1321202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8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Elaboración de un proceso  de atención individualizado (PAI)</a:t>
              </a:r>
            </a:p>
          </p:txBody>
        </p:sp>
        <p:sp>
          <p:nvSpPr>
            <p:cNvPr id="313" name="Shape 313"/>
            <p:cNvSpPr/>
            <p:nvPr/>
          </p:nvSpPr>
          <p:spPr>
            <a:xfrm>
              <a:off x="2953709" y="736902"/>
              <a:ext cx="5845962" cy="58459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55" y="64158"/>
                  </a:moveTo>
                  <a:cubicBezTo>
                    <a:pt x="119305" y="72071"/>
                    <a:pt x="117191" y="79797"/>
                    <a:pt x="113636" y="86888"/>
                  </a:cubicBezTo>
                </a:path>
              </a:pathLst>
            </a:custGeom>
            <a:noFill/>
            <a:ln w="9525" cap="flat" cmpd="sng">
              <a:solidFill>
                <a:srgbClr val="BA71E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4" name="Shape 314"/>
            <p:cNvSpPr/>
            <p:nvPr/>
          </p:nvSpPr>
          <p:spPr>
            <a:xfrm>
              <a:off x="6468507" y="5292551"/>
              <a:ext cx="2252540" cy="146415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8168B7"/>
                </a:gs>
                <a:gs pos="69000">
                  <a:srgbClr val="6546A1"/>
                </a:gs>
                <a:gs pos="100000">
                  <a:srgbClr val="5F4398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5" name="Shape 315"/>
            <p:cNvSpPr txBox="1"/>
            <p:nvPr/>
          </p:nvSpPr>
          <p:spPr>
            <a:xfrm>
              <a:off x="6539980" y="5364025"/>
              <a:ext cx="2109592" cy="1321202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8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Mantenimiento del stock de medicamentos e insumos</a:t>
              </a:r>
            </a:p>
          </p:txBody>
        </p:sp>
        <p:sp>
          <p:nvSpPr>
            <p:cNvPr id="316" name="Shape 316"/>
            <p:cNvSpPr/>
            <p:nvPr/>
          </p:nvSpPr>
          <p:spPr>
            <a:xfrm>
              <a:off x="2953709" y="736902"/>
              <a:ext cx="5845962" cy="58459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354" y="119547"/>
                  </a:moveTo>
                  <a:cubicBezTo>
                    <a:pt x="62469" y="120150"/>
                    <a:pt x="57528" y="120150"/>
                    <a:pt x="52644" y="119546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7" name="Shape 317"/>
            <p:cNvSpPr/>
            <p:nvPr/>
          </p:nvSpPr>
          <p:spPr>
            <a:xfrm>
              <a:off x="3032335" y="5292551"/>
              <a:ext cx="2252540" cy="146415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6177AE"/>
                </a:gs>
                <a:gs pos="69000">
                  <a:srgbClr val="425A98"/>
                </a:gs>
                <a:gs pos="100000">
                  <a:srgbClr val="3D5591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8" name="Shape 318"/>
            <p:cNvSpPr txBox="1"/>
            <p:nvPr/>
          </p:nvSpPr>
          <p:spPr>
            <a:xfrm>
              <a:off x="3103809" y="5364025"/>
              <a:ext cx="2109592" cy="1321202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8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Revisión del PAI y algoritmos internos</a:t>
              </a:r>
            </a:p>
          </p:txBody>
        </p:sp>
        <p:sp>
          <p:nvSpPr>
            <p:cNvPr id="319" name="Shape 319"/>
            <p:cNvSpPr/>
            <p:nvPr/>
          </p:nvSpPr>
          <p:spPr>
            <a:xfrm>
              <a:off x="2953709" y="736902"/>
              <a:ext cx="5845962" cy="58459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362" y="86888"/>
                  </a:moveTo>
                  <a:cubicBezTo>
                    <a:pt x="2807" y="79796"/>
                    <a:pt x="693" y="72071"/>
                    <a:pt x="143" y="64157"/>
                  </a:cubicBezTo>
                </a:path>
              </a:pathLst>
            </a:cu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0" name="Shape 320"/>
            <p:cNvSpPr/>
            <p:nvPr/>
          </p:nvSpPr>
          <p:spPr>
            <a:xfrm>
              <a:off x="1970500" y="2024558"/>
              <a:ext cx="2252540" cy="1464151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719AA9"/>
                </a:gs>
                <a:gs pos="69000">
                  <a:srgbClr val="528090"/>
                </a:gs>
                <a:gs pos="100000">
                  <a:srgbClr val="4D7A89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1" name="Shape 321"/>
            <p:cNvSpPr txBox="1"/>
            <p:nvPr/>
          </p:nvSpPr>
          <p:spPr>
            <a:xfrm>
              <a:off x="2041974" y="2096032"/>
              <a:ext cx="2109592" cy="1321202"/>
            </a:xfrm>
            <a:prstGeom prst="rect">
              <a:avLst/>
            </a:prstGeom>
            <a:noFill/>
            <a:ln>
              <a:noFill/>
            </a:ln>
          </p:spPr>
          <p:txBody>
            <a:bodyPr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8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Activación de la urgencia, manejo y derivación oportuna</a:t>
              </a:r>
            </a:p>
          </p:txBody>
        </p:sp>
        <p:sp>
          <p:nvSpPr>
            <p:cNvPr id="322" name="Shape 322"/>
            <p:cNvSpPr/>
            <p:nvPr/>
          </p:nvSpPr>
          <p:spPr>
            <a:xfrm>
              <a:off x="2953709" y="736902"/>
              <a:ext cx="5845962" cy="58459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4436" y="20962"/>
                  </a:moveTo>
                  <a:lnTo>
                    <a:pt x="14436" y="20962"/>
                  </a:lnTo>
                  <a:cubicBezTo>
                    <a:pt x="19030" y="15599"/>
                    <a:pt x="24535" y="11090"/>
                    <a:pt x="30697" y="7641"/>
                  </a:cubicBezTo>
                </a:path>
              </a:pathLst>
            </a:custGeom>
            <a:noFill/>
            <a:ln w="9525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PREVENCIÓN Y GESTIÓN PREVIA DE ENFERMERÍA</a:t>
            </a:r>
          </a:p>
        </p:txBody>
      </p:sp>
      <p:sp>
        <p:nvSpPr>
          <p:cNvPr id="342" name="Shape 342"/>
          <p:cNvSpPr txBox="1">
            <a:spLocks noGrp="1"/>
          </p:cNvSpPr>
          <p:nvPr>
            <p:ph type="body" idx="1"/>
          </p:nvPr>
        </p:nvSpPr>
        <p:spPr>
          <a:xfrm>
            <a:off x="0" y="2015732"/>
            <a:ext cx="11054853" cy="3450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err="1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Actualización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las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Ficha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Salud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Recopilación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casos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NANEAS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Para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cada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caso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ASMA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realizar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PAI: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urgencia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(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manejo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leve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),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Emergencia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(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Mod a grave)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Educar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 los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actores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relevantes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en el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cuidado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y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acompañamiento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del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niño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o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niña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con ASMA.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dirty="0" err="1"/>
              <a:t>Mantener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medicamentos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en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Enfermería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Se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puede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consensuar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que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los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mayores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14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años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puedan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portar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sus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propios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medicamentos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salvaguardando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mantener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un SBT SOS en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Enfermería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</a:p>
          <a:p>
            <a:pPr marL="0" marR="0" lvl="0" indent="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25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>
            <a:spLocks noGrp="1"/>
          </p:cNvSpPr>
          <p:nvPr>
            <p:ph type="title"/>
          </p:nvPr>
        </p:nvSpPr>
        <p:spPr>
          <a:xfrm>
            <a:off x="1390383" y="18394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rgbClr val="FF0000"/>
                </a:solidFill>
                <a:latin typeface="Cabin"/>
                <a:ea typeface="Cabin"/>
                <a:cs typeface="Cabin"/>
                <a:sym typeface="Cabin"/>
              </a:rPr>
              <a:t>VALORACIÓN </a:t>
            </a:r>
          </a:p>
        </p:txBody>
      </p:sp>
      <p:pic>
        <p:nvPicPr>
          <p:cNvPr id="328" name="Shape 3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100039" y="917308"/>
            <a:ext cx="6183968" cy="503969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Shape 329"/>
          <p:cNvSpPr txBox="1"/>
          <p:nvPr/>
        </p:nvSpPr>
        <p:spPr>
          <a:xfrm>
            <a:off x="612381" y="6331296"/>
            <a:ext cx="11159277" cy="307777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7.4.3. Criteris de gravetat de l’exacerbació asmàtica en nens &gt;4 anys; Guia d’</a:t>
            </a:r>
            <a:r>
              <a:rPr lang="en-US" sz="1400" b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actuació infermera </a:t>
            </a:r>
            <a:r>
              <a:rPr lang="en-US" sz="1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d’urgències i emergències prehospitalàrie </a:t>
            </a:r>
          </a:p>
        </p:txBody>
      </p:sp>
      <p:graphicFrame>
        <p:nvGraphicFramePr>
          <p:cNvPr id="330" name="Shape 330"/>
          <p:cNvGraphicFramePr/>
          <p:nvPr/>
        </p:nvGraphicFramePr>
        <p:xfrm>
          <a:off x="304176" y="543010"/>
          <a:ext cx="11775725" cy="5738310"/>
        </p:xfrm>
        <a:graphic>
          <a:graphicData uri="http://schemas.openxmlformats.org/drawingml/2006/table">
            <a:tbl>
              <a:tblPr firstRow="1" bandRow="1">
                <a:noFill/>
                <a:tableStyleId>{D26AFA3B-37C3-4016-A267-0D08BB5D0756}</a:tableStyleId>
              </a:tblPr>
              <a:tblGrid>
                <a:gridCol w="2355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3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5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5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3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u="none" strike="noStrike" cap="none"/>
                        <a:t>S y 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LEVE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MODERADO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GRAVE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PARADA RESPIRATORIA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Alteración de conciencia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Puede estar agitado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Habitualmente agitado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1800"/>
                        <a:t>Habitualmente agitado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Somnolencia, Confuso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Disnea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 caminar puede estar estirado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Al hablar puede estar sentado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En reposo, encorvado hacia adelante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Habla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Normal con pausas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Frases cortas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Palabras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FR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aumentada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1800"/>
                        <a:t>aumentada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&gt;30/min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FC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&lt;100/min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120- 100/min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&gt;120/min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Bradicardia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Musculatoria accesoaria, tiraje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NO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Habitualmente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Habitualmente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Movimiento Toraco/Abdominal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Sibilantes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Moderados, frecuente al final de la Inspiración 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Fuertes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Cabin"/>
                        <a:buNone/>
                      </a:pPr>
                      <a:r>
                        <a:rPr lang="en-US" sz="1800"/>
                        <a:t>Habitualmente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fuertes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Ausentes</a:t>
                      </a: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1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Sat O2 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AIRE AMBIENTAL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&gt;95%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91-95%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/>
                        <a:t>&lt; 90%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27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348" name="Shape 34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920" t="1870" r="-919" b="-1870"/>
          <a:stretch/>
        </p:blipFill>
        <p:spPr>
          <a:xfrm>
            <a:off x="356838" y="206878"/>
            <a:ext cx="11771169" cy="6651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rgbClr val="FF0000"/>
                </a:solidFill>
                <a:latin typeface="Cabin"/>
                <a:ea typeface="Cabin"/>
                <a:cs typeface="Cabin"/>
                <a:sym typeface="Cabin"/>
              </a:rPr>
              <a:t>RECORDAR</a:t>
            </a:r>
          </a:p>
        </p:txBody>
      </p:sp>
      <p:sp>
        <p:nvSpPr>
          <p:cNvPr id="354" name="Shape 354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El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oxigeno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un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medicamento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por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lo que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su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administración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bajo</a:t>
            </a:r>
            <a:r>
              <a:rPr lang="en-US" dirty="0"/>
              <a:t> </a:t>
            </a:r>
            <a:r>
              <a:rPr lang="en-US" dirty="0" err="1"/>
              <a:t>indicación</a:t>
            </a:r>
            <a:r>
              <a:rPr lang="en-US" dirty="0"/>
              <a:t> </a:t>
            </a:r>
            <a:r>
              <a:rPr lang="en-US" dirty="0" err="1" smtClean="0"/>
              <a:t>medica</a:t>
            </a:r>
            <a:endParaRPr lang="en-US" dirty="0" smtClean="0"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endParaRPr lang="en-US" dirty="0" smtClean="0"/>
          </a:p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La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elección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del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flujo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y Fio2 de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administración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del O2 </a:t>
            </a:r>
            <a:r>
              <a:rPr lang="en-US" dirty="0" smtClean="0"/>
              <a:t>sera </a:t>
            </a:r>
            <a:r>
              <a:rPr lang="en-US" dirty="0" err="1" smtClean="0"/>
              <a:t>bajo</a:t>
            </a:r>
            <a:r>
              <a:rPr lang="en-US" dirty="0" smtClean="0"/>
              <a:t> </a:t>
            </a:r>
            <a:r>
              <a:rPr lang="en-US" dirty="0" err="1" smtClean="0"/>
              <a:t>indicacion</a:t>
            </a:r>
            <a:r>
              <a:rPr lang="en-US" dirty="0" smtClean="0"/>
              <a:t> </a:t>
            </a:r>
            <a:r>
              <a:rPr lang="en-US" dirty="0" err="1" smtClean="0"/>
              <a:t>medica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</a:pPr>
            <a:endParaRPr lang="en-US" sz="2000" b="0" i="0" u="none" strike="noStrike" cap="none" dirty="0" smtClean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La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elección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canular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se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decidirá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cuando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este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comprometida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la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conciencia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del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niño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o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niña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con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apoyo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o2 al 100% 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proporcionado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por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ambú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MANEJO DE OXIGENOTERAPIA</a:t>
            </a:r>
          </a:p>
        </p:txBody>
      </p:sp>
      <p:sp>
        <p:nvSpPr>
          <p:cNvPr id="360" name="Shape 360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8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Se sugiere contar con un cilindro de oxigeno portatil, naricera </a:t>
            </a:r>
            <a:r>
              <a:rPr lang="en-US" sz="2800" b="1"/>
              <a:t>pediátrica</a:t>
            </a:r>
            <a:r>
              <a:rPr lang="en-US" sz="28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y adulta, mascarilla venturi y mascarilla de recirculación.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8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Contar con ambú y </a:t>
            </a:r>
            <a:r>
              <a:rPr lang="en-US" sz="2800" b="1"/>
              <a:t>cánulas</a:t>
            </a:r>
            <a:r>
              <a:rPr lang="en-US" sz="28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mayo con adaptaciones para pediatría. 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8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Contar con Saturómetro con curva.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CASO DE VALORACIÓN GRAVEDAD ASMA</a:t>
            </a:r>
          </a:p>
        </p:txBody>
      </p:sp>
      <p:sp>
        <p:nvSpPr>
          <p:cNvPr id="336" name="Shape 336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sng" strike="noStrike" cap="none" dirty="0">
                <a:solidFill>
                  <a:schemeClr val="hlink"/>
                </a:solidFill>
                <a:latin typeface="Cabin"/>
                <a:ea typeface="Cabin"/>
                <a:cs typeface="Cabin"/>
                <a:sym typeface="Cabin"/>
                <a:hlinkClick r:id="rId3"/>
              </a:rPr>
              <a:t>https://www.youtube.com/watch?v=uGMSnytbmA8</a:t>
            </a:r>
          </a:p>
          <a:p>
            <a:pPr marL="0" marR="0" lvl="0" indent="0" algn="l" rtl="0">
              <a:lnSpc>
                <a:spcPct val="120000"/>
              </a:lnSpc>
              <a:spcBef>
                <a:spcPts val="1000"/>
              </a:spcBef>
              <a:buNone/>
            </a:pPr>
            <a:endParaRPr sz="20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248844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2761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>
            <a:spLocks noGrp="1"/>
          </p:cNvSpPr>
          <p:nvPr>
            <p:ph type="title"/>
          </p:nvPr>
        </p:nvSpPr>
        <p:spPr>
          <a:xfrm>
            <a:off x="1451579" y="2691802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METODOS DE ADMINISTRACIÓN </a:t>
            </a:r>
          </a:p>
        </p:txBody>
      </p:sp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OXIGENOTERAPIA</a:t>
            </a:r>
          </a:p>
        </p:txBody>
      </p:sp>
      <p:sp>
        <p:nvSpPr>
          <p:cNvPr id="372" name="Shape 372"/>
          <p:cNvSpPr/>
          <p:nvPr/>
        </p:nvSpPr>
        <p:spPr>
          <a:xfrm>
            <a:off x="6994459" y="3359612"/>
            <a:ext cx="2074689" cy="24204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99" y="0"/>
                </a:moveTo>
                <a:lnTo>
                  <a:pt x="17900" y="93"/>
                </a:lnTo>
                <a:lnTo>
                  <a:pt x="15863" y="367"/>
                </a:lnTo>
                <a:lnTo>
                  <a:pt x="13899" y="813"/>
                </a:lnTo>
                <a:lnTo>
                  <a:pt x="12020" y="1420"/>
                </a:lnTo>
                <a:lnTo>
                  <a:pt x="9989" y="2300"/>
                </a:lnTo>
                <a:lnTo>
                  <a:pt x="8099" y="3366"/>
                </a:lnTo>
                <a:lnTo>
                  <a:pt x="6366" y="4603"/>
                </a:lnTo>
                <a:lnTo>
                  <a:pt x="4807" y="5997"/>
                </a:lnTo>
                <a:lnTo>
                  <a:pt x="3436" y="7535"/>
                </a:lnTo>
                <a:lnTo>
                  <a:pt x="2272" y="9202"/>
                </a:lnTo>
                <a:lnTo>
                  <a:pt x="1330" y="10984"/>
                </a:lnTo>
                <a:lnTo>
                  <a:pt x="701" y="12627"/>
                </a:lnTo>
                <a:lnTo>
                  <a:pt x="266" y="14338"/>
                </a:lnTo>
                <a:lnTo>
                  <a:pt x="35" y="16108"/>
                </a:lnTo>
                <a:lnTo>
                  <a:pt x="0" y="17142"/>
                </a:lnTo>
                <a:lnTo>
                  <a:pt x="0" y="102857"/>
                </a:lnTo>
                <a:lnTo>
                  <a:pt x="109" y="104656"/>
                </a:lnTo>
                <a:lnTo>
                  <a:pt x="428" y="106402"/>
                </a:lnTo>
                <a:lnTo>
                  <a:pt x="948" y="108085"/>
                </a:lnTo>
                <a:lnTo>
                  <a:pt x="1657" y="109696"/>
                </a:lnTo>
                <a:lnTo>
                  <a:pt x="2684" y="111437"/>
                </a:lnTo>
                <a:lnTo>
                  <a:pt x="3927" y="113057"/>
                </a:lnTo>
                <a:lnTo>
                  <a:pt x="5370" y="114542"/>
                </a:lnTo>
                <a:lnTo>
                  <a:pt x="6997" y="115879"/>
                </a:lnTo>
                <a:lnTo>
                  <a:pt x="8791" y="117053"/>
                </a:lnTo>
                <a:lnTo>
                  <a:pt x="10735" y="118051"/>
                </a:lnTo>
                <a:lnTo>
                  <a:pt x="12814" y="118859"/>
                </a:lnTo>
                <a:lnTo>
                  <a:pt x="14731" y="119398"/>
                </a:lnTo>
                <a:lnTo>
                  <a:pt x="16728" y="119771"/>
                </a:lnTo>
                <a:lnTo>
                  <a:pt x="18793" y="119969"/>
                </a:lnTo>
                <a:lnTo>
                  <a:pt x="19999" y="119999"/>
                </a:lnTo>
                <a:lnTo>
                  <a:pt x="99999" y="119999"/>
                </a:lnTo>
                <a:lnTo>
                  <a:pt x="102099" y="119906"/>
                </a:lnTo>
                <a:lnTo>
                  <a:pt x="104136" y="119632"/>
                </a:lnTo>
                <a:lnTo>
                  <a:pt x="106100" y="119186"/>
                </a:lnTo>
                <a:lnTo>
                  <a:pt x="107979" y="118579"/>
                </a:lnTo>
                <a:lnTo>
                  <a:pt x="110010" y="117699"/>
                </a:lnTo>
                <a:lnTo>
                  <a:pt x="111900" y="116633"/>
                </a:lnTo>
                <a:lnTo>
                  <a:pt x="113633" y="115396"/>
                </a:lnTo>
                <a:lnTo>
                  <a:pt x="115192" y="114002"/>
                </a:lnTo>
                <a:lnTo>
                  <a:pt x="116562" y="112464"/>
                </a:lnTo>
                <a:lnTo>
                  <a:pt x="117727" y="110797"/>
                </a:lnTo>
                <a:lnTo>
                  <a:pt x="118668" y="109015"/>
                </a:lnTo>
                <a:lnTo>
                  <a:pt x="119297" y="107372"/>
                </a:lnTo>
                <a:lnTo>
                  <a:pt x="119733" y="105661"/>
                </a:lnTo>
                <a:lnTo>
                  <a:pt x="119964" y="103891"/>
                </a:lnTo>
                <a:lnTo>
                  <a:pt x="119999" y="102857"/>
                </a:lnTo>
                <a:lnTo>
                  <a:pt x="119999" y="17142"/>
                </a:lnTo>
                <a:lnTo>
                  <a:pt x="119890" y="15343"/>
                </a:lnTo>
                <a:lnTo>
                  <a:pt x="119571" y="13597"/>
                </a:lnTo>
                <a:lnTo>
                  <a:pt x="119051" y="11914"/>
                </a:lnTo>
                <a:lnTo>
                  <a:pt x="118342" y="10303"/>
                </a:lnTo>
                <a:lnTo>
                  <a:pt x="117315" y="8562"/>
                </a:lnTo>
                <a:lnTo>
                  <a:pt x="116072" y="6942"/>
                </a:lnTo>
                <a:lnTo>
                  <a:pt x="114629" y="5457"/>
                </a:lnTo>
                <a:lnTo>
                  <a:pt x="113002" y="4120"/>
                </a:lnTo>
                <a:lnTo>
                  <a:pt x="111208" y="2945"/>
                </a:lnTo>
                <a:lnTo>
                  <a:pt x="109264" y="1948"/>
                </a:lnTo>
                <a:lnTo>
                  <a:pt x="107185" y="1140"/>
                </a:lnTo>
                <a:lnTo>
                  <a:pt x="105268" y="601"/>
                </a:lnTo>
                <a:lnTo>
                  <a:pt x="103271" y="228"/>
                </a:lnTo>
                <a:lnTo>
                  <a:pt x="101206" y="30"/>
                </a:lnTo>
                <a:lnTo>
                  <a:pt x="99999" y="0"/>
                </a:lnTo>
                <a:lnTo>
                  <a:pt x="19999" y="0"/>
                </a:lnTo>
                <a:close/>
              </a:path>
            </a:pathLst>
          </a:custGeom>
          <a:noFill/>
          <a:ln w="38075" cap="flat" cmpd="sng">
            <a:solidFill>
              <a:srgbClr val="16337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73" name="Shape 373"/>
          <p:cNvSpPr/>
          <p:nvPr/>
        </p:nvSpPr>
        <p:spPr>
          <a:xfrm>
            <a:off x="2983393" y="3359612"/>
            <a:ext cx="2074689" cy="24204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999" y="0"/>
                </a:moveTo>
                <a:lnTo>
                  <a:pt x="17900" y="93"/>
                </a:lnTo>
                <a:lnTo>
                  <a:pt x="15863" y="367"/>
                </a:lnTo>
                <a:lnTo>
                  <a:pt x="13899" y="813"/>
                </a:lnTo>
                <a:lnTo>
                  <a:pt x="12020" y="1420"/>
                </a:lnTo>
                <a:lnTo>
                  <a:pt x="9989" y="2300"/>
                </a:lnTo>
                <a:lnTo>
                  <a:pt x="8099" y="3366"/>
                </a:lnTo>
                <a:lnTo>
                  <a:pt x="6366" y="4603"/>
                </a:lnTo>
                <a:lnTo>
                  <a:pt x="4807" y="5997"/>
                </a:lnTo>
                <a:lnTo>
                  <a:pt x="3436" y="7535"/>
                </a:lnTo>
                <a:lnTo>
                  <a:pt x="2272" y="9202"/>
                </a:lnTo>
                <a:lnTo>
                  <a:pt x="1330" y="10984"/>
                </a:lnTo>
                <a:lnTo>
                  <a:pt x="701" y="12627"/>
                </a:lnTo>
                <a:lnTo>
                  <a:pt x="266" y="14338"/>
                </a:lnTo>
                <a:lnTo>
                  <a:pt x="35" y="16108"/>
                </a:lnTo>
                <a:lnTo>
                  <a:pt x="0" y="17142"/>
                </a:lnTo>
                <a:lnTo>
                  <a:pt x="0" y="102857"/>
                </a:lnTo>
                <a:lnTo>
                  <a:pt x="109" y="104656"/>
                </a:lnTo>
                <a:lnTo>
                  <a:pt x="428" y="106402"/>
                </a:lnTo>
                <a:lnTo>
                  <a:pt x="948" y="108085"/>
                </a:lnTo>
                <a:lnTo>
                  <a:pt x="1657" y="109696"/>
                </a:lnTo>
                <a:lnTo>
                  <a:pt x="2684" y="111437"/>
                </a:lnTo>
                <a:lnTo>
                  <a:pt x="3927" y="113057"/>
                </a:lnTo>
                <a:lnTo>
                  <a:pt x="5370" y="114542"/>
                </a:lnTo>
                <a:lnTo>
                  <a:pt x="6997" y="115879"/>
                </a:lnTo>
                <a:lnTo>
                  <a:pt x="8791" y="117053"/>
                </a:lnTo>
                <a:lnTo>
                  <a:pt x="10735" y="118051"/>
                </a:lnTo>
                <a:lnTo>
                  <a:pt x="12814" y="118859"/>
                </a:lnTo>
                <a:lnTo>
                  <a:pt x="14731" y="119398"/>
                </a:lnTo>
                <a:lnTo>
                  <a:pt x="16728" y="119771"/>
                </a:lnTo>
                <a:lnTo>
                  <a:pt x="18793" y="119969"/>
                </a:lnTo>
                <a:lnTo>
                  <a:pt x="19999" y="119999"/>
                </a:lnTo>
                <a:lnTo>
                  <a:pt x="99999" y="119999"/>
                </a:lnTo>
                <a:lnTo>
                  <a:pt x="102099" y="119906"/>
                </a:lnTo>
                <a:lnTo>
                  <a:pt x="104136" y="119632"/>
                </a:lnTo>
                <a:lnTo>
                  <a:pt x="106100" y="119186"/>
                </a:lnTo>
                <a:lnTo>
                  <a:pt x="107979" y="118579"/>
                </a:lnTo>
                <a:lnTo>
                  <a:pt x="110010" y="117699"/>
                </a:lnTo>
                <a:lnTo>
                  <a:pt x="111900" y="116633"/>
                </a:lnTo>
                <a:lnTo>
                  <a:pt x="113633" y="115396"/>
                </a:lnTo>
                <a:lnTo>
                  <a:pt x="115192" y="114002"/>
                </a:lnTo>
                <a:lnTo>
                  <a:pt x="116562" y="112464"/>
                </a:lnTo>
                <a:lnTo>
                  <a:pt x="117727" y="110797"/>
                </a:lnTo>
                <a:lnTo>
                  <a:pt x="118668" y="109015"/>
                </a:lnTo>
                <a:lnTo>
                  <a:pt x="119297" y="107372"/>
                </a:lnTo>
                <a:lnTo>
                  <a:pt x="119733" y="105661"/>
                </a:lnTo>
                <a:lnTo>
                  <a:pt x="119964" y="103891"/>
                </a:lnTo>
                <a:lnTo>
                  <a:pt x="119999" y="102857"/>
                </a:lnTo>
                <a:lnTo>
                  <a:pt x="119999" y="17142"/>
                </a:lnTo>
                <a:lnTo>
                  <a:pt x="119890" y="15343"/>
                </a:lnTo>
                <a:lnTo>
                  <a:pt x="119571" y="13597"/>
                </a:lnTo>
                <a:lnTo>
                  <a:pt x="119051" y="11914"/>
                </a:lnTo>
                <a:lnTo>
                  <a:pt x="118342" y="10303"/>
                </a:lnTo>
                <a:lnTo>
                  <a:pt x="117315" y="8562"/>
                </a:lnTo>
                <a:lnTo>
                  <a:pt x="116072" y="6942"/>
                </a:lnTo>
                <a:lnTo>
                  <a:pt x="114629" y="5457"/>
                </a:lnTo>
                <a:lnTo>
                  <a:pt x="113002" y="4120"/>
                </a:lnTo>
                <a:lnTo>
                  <a:pt x="111208" y="2945"/>
                </a:lnTo>
                <a:lnTo>
                  <a:pt x="109264" y="1948"/>
                </a:lnTo>
                <a:lnTo>
                  <a:pt x="107185" y="1140"/>
                </a:lnTo>
                <a:lnTo>
                  <a:pt x="105268" y="601"/>
                </a:lnTo>
                <a:lnTo>
                  <a:pt x="103271" y="228"/>
                </a:lnTo>
                <a:lnTo>
                  <a:pt x="101206" y="30"/>
                </a:lnTo>
                <a:lnTo>
                  <a:pt x="99999" y="0"/>
                </a:lnTo>
                <a:lnTo>
                  <a:pt x="19999" y="0"/>
                </a:lnTo>
                <a:close/>
              </a:path>
            </a:pathLst>
          </a:custGeom>
          <a:noFill/>
          <a:ln w="38075" cap="flat" cmpd="sng">
            <a:solidFill>
              <a:srgbClr val="16337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74" name="Shape 374"/>
          <p:cNvSpPr txBox="1"/>
          <p:nvPr/>
        </p:nvSpPr>
        <p:spPr>
          <a:xfrm>
            <a:off x="3429689" y="4051635"/>
            <a:ext cx="1165859" cy="279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1815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¿Cuándo?</a:t>
            </a:r>
          </a:p>
        </p:txBody>
      </p:sp>
      <p:sp>
        <p:nvSpPr>
          <p:cNvPr id="375" name="Shape 375"/>
          <p:cNvSpPr txBox="1"/>
          <p:nvPr/>
        </p:nvSpPr>
        <p:spPr>
          <a:xfrm>
            <a:off x="3159980" y="4527946"/>
            <a:ext cx="1579644" cy="49603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4611" lvl="0" indent="-11527" algn="l" rtl="0">
              <a:lnSpc>
                <a:spcPct val="110600"/>
              </a:lnSpc>
              <a:spcBef>
                <a:spcPts val="0"/>
              </a:spcBef>
              <a:buSzPct val="25000"/>
              <a:buNone/>
            </a:pPr>
            <a:r>
              <a:rPr lang="en-US" sz="1452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lang="en-US" sz="1498" baseline="-25000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US" sz="1452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1498" baseline="-25000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2 </a:t>
            </a:r>
            <a:r>
              <a:rPr lang="en-US" sz="1452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&lt; a 60 mmHg  ó Sat. de Hb &lt;94%</a:t>
            </a:r>
          </a:p>
        </p:txBody>
      </p:sp>
      <p:sp>
        <p:nvSpPr>
          <p:cNvPr id="376" name="Shape 376"/>
          <p:cNvSpPr/>
          <p:nvPr/>
        </p:nvSpPr>
        <p:spPr>
          <a:xfrm>
            <a:off x="4871362" y="3271092"/>
            <a:ext cx="818810" cy="1127246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77" name="Shape 377"/>
          <p:cNvSpPr/>
          <p:nvPr/>
        </p:nvSpPr>
        <p:spPr>
          <a:xfrm>
            <a:off x="6370669" y="3271092"/>
            <a:ext cx="820192" cy="112724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78" name="Shape 378"/>
          <p:cNvSpPr/>
          <p:nvPr/>
        </p:nvSpPr>
        <p:spPr>
          <a:xfrm>
            <a:off x="4742748" y="1969493"/>
            <a:ext cx="2691527" cy="1279391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79" name="Shape 379"/>
          <p:cNvSpPr/>
          <p:nvPr/>
        </p:nvSpPr>
        <p:spPr>
          <a:xfrm>
            <a:off x="4712319" y="1928000"/>
            <a:ext cx="2691527" cy="1279391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80" name="Shape 380"/>
          <p:cNvSpPr/>
          <p:nvPr/>
        </p:nvSpPr>
        <p:spPr>
          <a:xfrm>
            <a:off x="4840951" y="1802202"/>
            <a:ext cx="2435646" cy="1210234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81" name="Shape 381"/>
          <p:cNvSpPr/>
          <p:nvPr/>
        </p:nvSpPr>
        <p:spPr>
          <a:xfrm>
            <a:off x="4872764" y="1813238"/>
            <a:ext cx="2376170" cy="1175657"/>
          </a:xfrm>
          <a:prstGeom prst="rect">
            <a:avLst/>
          </a:pr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82" name="Shape 382"/>
          <p:cNvSpPr/>
          <p:nvPr/>
        </p:nvSpPr>
        <p:spPr>
          <a:xfrm>
            <a:off x="4896362" y="1813699"/>
            <a:ext cx="2262503" cy="1108805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83" name="Shape 383"/>
          <p:cNvSpPr/>
          <p:nvPr/>
        </p:nvSpPr>
        <p:spPr>
          <a:xfrm>
            <a:off x="5016689" y="1839226"/>
            <a:ext cx="1990120" cy="897877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384" name="Shape 384"/>
          <p:cNvSpPr txBox="1"/>
          <p:nvPr/>
        </p:nvSpPr>
        <p:spPr>
          <a:xfrm>
            <a:off x="5432453" y="2154909"/>
            <a:ext cx="1325496" cy="33515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178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2178" b="1" baseline="-25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</a:t>
            </a:r>
            <a:r>
              <a:rPr lang="en-US" sz="2178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terapia</a:t>
            </a:r>
          </a:p>
        </p:txBody>
      </p:sp>
      <p:sp>
        <p:nvSpPr>
          <p:cNvPr id="385" name="Shape 385"/>
          <p:cNvSpPr txBox="1"/>
          <p:nvPr/>
        </p:nvSpPr>
        <p:spPr>
          <a:xfrm>
            <a:off x="7520975" y="3463807"/>
            <a:ext cx="959544" cy="279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1815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¿Cómo?</a:t>
            </a:r>
          </a:p>
        </p:txBody>
      </p:sp>
      <p:sp>
        <p:nvSpPr>
          <p:cNvPr id="386" name="Shape 386"/>
          <p:cNvSpPr txBox="1"/>
          <p:nvPr/>
        </p:nvSpPr>
        <p:spPr>
          <a:xfrm>
            <a:off x="7147529" y="3936373"/>
            <a:ext cx="1555440" cy="16753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4611" lvl="0" indent="-11527" algn="l" rtl="0">
              <a:spcBef>
                <a:spcPts val="0"/>
              </a:spcBef>
              <a:buSzPct val="25000"/>
              <a:buNone/>
            </a:pPr>
            <a:r>
              <a:rPr lang="en-US" sz="136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Debe ser entregado  en fracciones  inspiradas de  oxígeno (FiO2 ),  superiores a las  condiciones de  oxígeno del aire  atmosférico (0.21)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ASMA: DEFINICIÓN</a:t>
            </a:r>
          </a:p>
        </p:txBody>
      </p:sp>
      <p:grpSp>
        <p:nvGrpSpPr>
          <p:cNvPr id="137" name="Shape 137"/>
          <p:cNvGrpSpPr/>
          <p:nvPr/>
        </p:nvGrpSpPr>
        <p:grpSpPr>
          <a:xfrm>
            <a:off x="-5405835" y="666967"/>
            <a:ext cx="17663758" cy="6706478"/>
            <a:chOff x="-5768442" y="-862287"/>
            <a:chExt cx="17663758" cy="6706478"/>
          </a:xfrm>
        </p:grpSpPr>
        <p:sp>
          <p:nvSpPr>
            <p:cNvPr id="138" name="Shape 138"/>
            <p:cNvSpPr/>
            <p:nvPr/>
          </p:nvSpPr>
          <p:spPr>
            <a:xfrm>
              <a:off x="-5768442" y="-862287"/>
              <a:ext cx="6706478" cy="6706478"/>
            </a:xfrm>
            <a:prstGeom prst="blockArc">
              <a:avLst>
                <a:gd name="adj1" fmla="val 18900000"/>
                <a:gd name="adj2" fmla="val 2700000"/>
                <a:gd name="adj3" fmla="val 322"/>
              </a:avLst>
            </a:prstGeom>
            <a:noFill/>
            <a:ln w="9525" cap="flat" cmpd="sng">
              <a:solidFill>
                <a:srgbClr val="91143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>
              <a:off x="426412" y="383008"/>
              <a:ext cx="11197686" cy="766416"/>
            </a:xfrm>
            <a:prstGeom prst="rect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0" name="Shape 140"/>
            <p:cNvSpPr txBox="1"/>
            <p:nvPr/>
          </p:nvSpPr>
          <p:spPr>
            <a:xfrm>
              <a:off x="426412" y="383008"/>
              <a:ext cx="11197686" cy="766416"/>
            </a:xfrm>
            <a:prstGeom prst="rect">
              <a:avLst/>
            </a:prstGeom>
            <a:noFill/>
            <a:ln>
              <a:noFill/>
            </a:ln>
          </p:spPr>
          <p:txBody>
            <a:bodyPr lIns="608325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0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Enfermedad crónica  inflamatoria de las vías aéreas </a:t>
              </a:r>
            </a:p>
          </p:txBody>
        </p:sp>
        <p:sp>
          <p:nvSpPr>
            <p:cNvPr id="141" name="Shape 141"/>
            <p:cNvSpPr/>
            <p:nvPr/>
          </p:nvSpPr>
          <p:spPr>
            <a:xfrm>
              <a:off x="-52596" y="287206"/>
              <a:ext cx="958019" cy="958019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B71B4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594600" y="1532832"/>
              <a:ext cx="11300715" cy="766416"/>
            </a:xfrm>
            <a:prstGeom prst="rect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3" name="Shape 143"/>
            <p:cNvSpPr txBox="1"/>
            <p:nvPr/>
          </p:nvSpPr>
          <p:spPr>
            <a:xfrm>
              <a:off x="594600" y="1532832"/>
              <a:ext cx="11300715" cy="766416"/>
            </a:xfrm>
            <a:prstGeom prst="rect">
              <a:avLst/>
            </a:prstGeom>
            <a:noFill/>
            <a:ln>
              <a:noFill/>
            </a:ln>
          </p:spPr>
          <p:txBody>
            <a:bodyPr lIns="608325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0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Muchas células y elementos celulares juegan un rol importante (mastocitos,eosinófilos, Linfocitos T)</a:t>
              </a:r>
            </a:p>
          </p:txBody>
        </p:sp>
        <p:sp>
          <p:nvSpPr>
            <p:cNvPr id="144" name="Shape 144"/>
            <p:cNvSpPr/>
            <p:nvPr/>
          </p:nvSpPr>
          <p:spPr>
            <a:xfrm>
              <a:off x="130947" y="1437029"/>
              <a:ext cx="958019" cy="958019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B71B4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865816" y="2682655"/>
              <a:ext cx="10758283" cy="766416"/>
            </a:xfrm>
            <a:prstGeom prst="rect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6" name="Shape 146"/>
            <p:cNvSpPr txBox="1"/>
            <p:nvPr/>
          </p:nvSpPr>
          <p:spPr>
            <a:xfrm>
              <a:off x="865816" y="2682655"/>
              <a:ext cx="10758283" cy="766416"/>
            </a:xfrm>
            <a:prstGeom prst="rect">
              <a:avLst/>
            </a:prstGeom>
            <a:noFill/>
            <a:ln>
              <a:noFill/>
            </a:ln>
          </p:spPr>
          <p:txBody>
            <a:bodyPr lIns="608325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0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Esta inflamación crónica lleva a un aumento en la hiper-respuesta de la via aérea con episodios recurrentes de sibilancias, pecho apretado y tos, particularmente nocturna y matinal</a:t>
              </a:r>
            </a:p>
          </p:txBody>
        </p:sp>
        <p:sp>
          <p:nvSpPr>
            <p:cNvPr id="147" name="Shape 147"/>
            <p:cNvSpPr/>
            <p:nvPr/>
          </p:nvSpPr>
          <p:spPr>
            <a:xfrm>
              <a:off x="386807" y="2586852"/>
              <a:ext cx="958019" cy="958019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B71B4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426412" y="3832478"/>
              <a:ext cx="11197686" cy="766416"/>
            </a:xfrm>
            <a:prstGeom prst="rect">
              <a:avLst/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9" name="Shape 149"/>
            <p:cNvSpPr txBox="1"/>
            <p:nvPr/>
          </p:nvSpPr>
          <p:spPr>
            <a:xfrm>
              <a:off x="426412" y="3832478"/>
              <a:ext cx="11197686" cy="766416"/>
            </a:xfrm>
            <a:prstGeom prst="rect">
              <a:avLst/>
            </a:prstGeom>
            <a:noFill/>
            <a:ln>
              <a:noFill/>
            </a:ln>
          </p:spPr>
          <p:txBody>
            <a:bodyPr lIns="608325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0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La obstrucción al flujo aéreo es diseminada, variable y a menudo reversible tanto espontáneamente como con tratamiento</a:t>
              </a:r>
            </a:p>
          </p:txBody>
        </p:sp>
        <p:sp>
          <p:nvSpPr>
            <p:cNvPr id="150" name="Shape 150"/>
            <p:cNvSpPr/>
            <p:nvPr/>
          </p:nvSpPr>
          <p:spPr>
            <a:xfrm>
              <a:off x="-52596" y="3736676"/>
              <a:ext cx="958019" cy="958019"/>
            </a:xfrm>
            <a:prstGeom prst="ellipse">
              <a:avLst/>
            </a:prstGeom>
            <a:solidFill>
              <a:schemeClr val="lt1"/>
            </a:solidFill>
            <a:ln w="9525" cap="flat" cmpd="sng">
              <a:solidFill>
                <a:srgbClr val="B71B4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392" name="Shape 392"/>
          <p:cNvSpPr txBox="1"/>
          <p:nvPr/>
        </p:nvSpPr>
        <p:spPr>
          <a:xfrm>
            <a:off x="2494656" y="1332924"/>
            <a:ext cx="6286200" cy="4342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490955" marR="0" lvl="0" indent="-5055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Cánula Nasal o Naricera:</a:t>
            </a:r>
          </a:p>
          <a:p>
            <a:pPr marL="0" marR="0" lvl="0" indent="0" algn="l" rtl="0">
              <a:spcBef>
                <a:spcPts val="14"/>
              </a:spcBef>
              <a:buNone/>
            </a:pPr>
            <a:endParaRPr sz="422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527" marR="0" lvl="0" indent="-11527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904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Definición:</a:t>
            </a:r>
          </a:p>
          <a:p>
            <a:pPr marL="686404" marR="4611" lvl="0" indent="-267304" algn="l" rtl="0">
              <a:lnSpc>
                <a:spcPct val="100400"/>
              </a:lnSpc>
              <a:spcBef>
                <a:spcPts val="599"/>
              </a:spcBef>
              <a:buClr>
                <a:srgbClr val="76B7E7"/>
              </a:buClr>
              <a:buSzPct val="101640"/>
              <a:buFont typeface="Noto Sans Symbols"/>
              <a:buChar char="▪"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Administración de oxígeno, a través de  bigotera o naricera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B7E7"/>
              </a:buClr>
              <a:buFont typeface="Noto Sans Symbols"/>
              <a:buNone/>
            </a:pPr>
            <a:endParaRPr sz="254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527" marR="0" lvl="0" indent="-11527" algn="l" rtl="0">
              <a:spcBef>
                <a:spcPts val="1929"/>
              </a:spcBef>
              <a:spcAft>
                <a:spcPts val="0"/>
              </a:spcAft>
              <a:buSzPct val="25000"/>
              <a:buNone/>
            </a:pPr>
            <a:r>
              <a:rPr lang="en-US" sz="2904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904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Objetivo:</a:t>
            </a:r>
          </a:p>
          <a:p>
            <a:pPr marL="686404" marR="0" lvl="0" indent="-267304" algn="l" rtl="0">
              <a:spcBef>
                <a:spcPts val="622"/>
              </a:spcBef>
              <a:buClr>
                <a:srgbClr val="76B7E7"/>
              </a:buClr>
              <a:buSzPct val="101640"/>
              <a:buFont typeface="Noto Sans Symbols"/>
              <a:buChar char="▪"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Administar oxígeno húmedo en </a:t>
            </a:r>
            <a:r>
              <a:rPr lang="en-US" sz="254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bajas</a:t>
            </a:r>
          </a:p>
          <a:p>
            <a:pPr marL="686404" marR="0" lvl="0" indent="-603" algn="l" rtl="0">
              <a:spcBef>
                <a:spcPts val="0"/>
              </a:spcBef>
              <a:buSzPct val="25000"/>
              <a:buNone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concentraciones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398" name="Shape 398"/>
          <p:cNvSpPr txBox="1"/>
          <p:nvPr/>
        </p:nvSpPr>
        <p:spPr>
          <a:xfrm>
            <a:off x="2560931" y="1446150"/>
            <a:ext cx="6040200" cy="3965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687483" marR="0" lvl="0" indent="-11083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Cánula Nasal o Naricera:</a:t>
            </a:r>
          </a:p>
          <a:p>
            <a:pPr marL="11527" marR="0" lvl="0" indent="-11527" algn="l" rtl="0">
              <a:spcBef>
                <a:spcPts val="340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Método simple</a:t>
            </a:r>
          </a:p>
          <a:p>
            <a:pPr marL="11527" marR="0" lvl="0" indent="-11527" algn="l" rtl="0">
              <a:spcBef>
                <a:spcPts val="313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Fácil uso</a:t>
            </a:r>
          </a:p>
          <a:p>
            <a:pPr marL="322166" marR="2904683" lvl="0" indent="-322166" algn="l" rtl="0">
              <a:lnSpc>
                <a:spcPct val="107870"/>
              </a:lnSpc>
              <a:spcBef>
                <a:spcPts val="653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Bien tolerado por el  paciente</a:t>
            </a:r>
          </a:p>
          <a:p>
            <a:pPr marL="322166" marR="2026939" lvl="0" indent="-322166" algn="l" rtl="0">
              <a:lnSpc>
                <a:spcPct val="107870"/>
              </a:lnSpc>
              <a:spcBef>
                <a:spcPts val="613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Permite un fácil acceso al  niño para:</a:t>
            </a:r>
          </a:p>
          <a:p>
            <a:pPr marL="686404" marR="0" lvl="0" indent="-267304" algn="l" rtl="0">
              <a:spcBef>
                <a:spcPts val="213"/>
              </a:spcBef>
              <a:spcAft>
                <a:spcPts val="0"/>
              </a:spcAft>
              <a:buClr>
                <a:srgbClr val="76B7E7"/>
              </a:buClr>
              <a:buSzPct val="99000"/>
              <a:buFont typeface="Noto Sans Symbols"/>
              <a:buChar char="▪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Alimentarlo</a:t>
            </a:r>
          </a:p>
          <a:p>
            <a:pPr marL="686404" marR="0" lvl="0" indent="-267304" algn="l" rtl="0">
              <a:spcBef>
                <a:spcPts val="250"/>
              </a:spcBef>
              <a:spcAft>
                <a:spcPts val="0"/>
              </a:spcAft>
              <a:buClr>
                <a:srgbClr val="76B7E7"/>
              </a:buClr>
              <a:buSzPct val="99000"/>
              <a:buFont typeface="Noto Sans Symbols"/>
              <a:buChar char="▪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Administrar medicamentos</a:t>
            </a:r>
          </a:p>
          <a:p>
            <a:pPr marL="686404" marR="0" lvl="0" indent="-267304" algn="l" rtl="0">
              <a:spcBef>
                <a:spcPts val="259"/>
              </a:spcBef>
              <a:buClr>
                <a:srgbClr val="76B7E7"/>
              </a:buClr>
              <a:buSzPct val="99000"/>
              <a:buFont typeface="Noto Sans Symbols"/>
              <a:buChar char="▪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Realizar Kinesiterapia</a:t>
            </a:r>
          </a:p>
        </p:txBody>
      </p:sp>
      <p:sp>
        <p:nvSpPr>
          <p:cNvPr id="399" name="Shape 399"/>
          <p:cNvSpPr/>
          <p:nvPr/>
        </p:nvSpPr>
        <p:spPr>
          <a:xfrm>
            <a:off x="6571224" y="2774550"/>
            <a:ext cx="3673582" cy="2446748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05" name="Shape 405"/>
          <p:cNvSpPr txBox="1"/>
          <p:nvPr/>
        </p:nvSpPr>
        <p:spPr>
          <a:xfrm>
            <a:off x="3912400" y="1636699"/>
            <a:ext cx="4363763" cy="44691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Cánula Nasal o Naricera:</a:t>
            </a:r>
          </a:p>
        </p:txBody>
      </p:sp>
      <p:sp>
        <p:nvSpPr>
          <p:cNvPr id="406" name="Shape 406"/>
          <p:cNvSpPr/>
          <p:nvPr/>
        </p:nvSpPr>
        <p:spPr>
          <a:xfrm>
            <a:off x="2724750" y="2644536"/>
            <a:ext cx="2585062" cy="2749654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07" name="Shape 407"/>
          <p:cNvSpPr txBox="1"/>
          <p:nvPr/>
        </p:nvSpPr>
        <p:spPr>
          <a:xfrm>
            <a:off x="4490310" y="4735130"/>
            <a:ext cx="1456892" cy="424756"/>
          </a:xfrm>
          <a:prstGeom prst="rect">
            <a:avLst/>
          </a:prstGeom>
          <a:noFill/>
          <a:ln w="571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3425" rIns="0" bIns="0" anchor="t" anchorCtr="0">
            <a:noAutofit/>
          </a:bodyPr>
          <a:lstStyle/>
          <a:p>
            <a:pPr marL="281823" marR="0" lvl="0" indent="-2423" algn="l" rtl="0">
              <a:spcBef>
                <a:spcPts val="0"/>
              </a:spcBef>
              <a:buSzPct val="25000"/>
              <a:buNone/>
            </a:pPr>
            <a:r>
              <a:rPr lang="en-US" sz="2541" b="1">
                <a:solidFill>
                  <a:srgbClr val="437DC4"/>
                </a:solidFill>
                <a:latin typeface="Arial"/>
                <a:ea typeface="Arial"/>
                <a:cs typeface="Arial"/>
                <a:sym typeface="Arial"/>
              </a:rPr>
              <a:t>1 lpm</a:t>
            </a:r>
          </a:p>
        </p:txBody>
      </p:sp>
      <p:sp>
        <p:nvSpPr>
          <p:cNvPr id="408" name="Shape 408"/>
          <p:cNvSpPr txBox="1"/>
          <p:nvPr/>
        </p:nvSpPr>
        <p:spPr>
          <a:xfrm>
            <a:off x="4490310" y="3755878"/>
            <a:ext cx="1456892" cy="424756"/>
          </a:xfrm>
          <a:prstGeom prst="rect">
            <a:avLst/>
          </a:prstGeom>
          <a:noFill/>
          <a:ln w="571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3425" rIns="0" bIns="0" anchor="t" anchorCtr="0">
            <a:noAutofit/>
          </a:bodyPr>
          <a:lstStyle/>
          <a:p>
            <a:pPr marL="281823" marR="0" lvl="0" indent="-2423" algn="l" rtl="0">
              <a:spcBef>
                <a:spcPts val="0"/>
              </a:spcBef>
              <a:buSzPct val="25000"/>
              <a:buNone/>
            </a:pPr>
            <a:r>
              <a:rPr lang="en-US" sz="2541" b="1">
                <a:solidFill>
                  <a:srgbClr val="0065FF"/>
                </a:solidFill>
                <a:latin typeface="Arial"/>
                <a:ea typeface="Arial"/>
                <a:cs typeface="Arial"/>
                <a:sym typeface="Arial"/>
              </a:rPr>
              <a:t>2 lpm</a:t>
            </a:r>
          </a:p>
        </p:txBody>
      </p:sp>
      <p:sp>
        <p:nvSpPr>
          <p:cNvPr id="409" name="Shape 409"/>
          <p:cNvSpPr txBox="1"/>
          <p:nvPr/>
        </p:nvSpPr>
        <p:spPr>
          <a:xfrm>
            <a:off x="4490310" y="2839558"/>
            <a:ext cx="1456892" cy="424174"/>
          </a:xfrm>
          <a:prstGeom prst="rect">
            <a:avLst/>
          </a:prstGeom>
          <a:noFill/>
          <a:ln w="571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2825" rIns="0" bIns="0" anchor="t" anchorCtr="0">
            <a:noAutofit/>
          </a:bodyPr>
          <a:lstStyle/>
          <a:p>
            <a:pPr marL="281823" marR="0" lvl="0" indent="-2423" algn="l" rtl="0">
              <a:spcBef>
                <a:spcPts val="0"/>
              </a:spcBef>
              <a:buSzPct val="25000"/>
              <a:buNone/>
            </a:pPr>
            <a:r>
              <a:rPr lang="en-US" sz="2541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3 lpm</a:t>
            </a:r>
          </a:p>
        </p:txBody>
      </p:sp>
      <p:sp>
        <p:nvSpPr>
          <p:cNvPr id="410" name="Shape 410"/>
          <p:cNvSpPr/>
          <p:nvPr/>
        </p:nvSpPr>
        <p:spPr>
          <a:xfrm>
            <a:off x="6095428" y="2856155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824" y="89858"/>
                </a:moveTo>
                <a:lnTo>
                  <a:pt x="89824" y="30078"/>
                </a:lnTo>
                <a:lnTo>
                  <a:pt x="0" y="30078"/>
                </a:lnTo>
                <a:lnTo>
                  <a:pt x="0" y="89858"/>
                </a:lnTo>
                <a:lnTo>
                  <a:pt x="89824" y="89858"/>
                </a:lnTo>
                <a:close/>
              </a:path>
              <a:path w="120000" h="120000" extrusionOk="0">
                <a:moveTo>
                  <a:pt x="119953" y="60156"/>
                </a:moveTo>
                <a:lnTo>
                  <a:pt x="89824" y="0"/>
                </a:lnTo>
                <a:lnTo>
                  <a:pt x="89824" y="119937"/>
                </a:lnTo>
                <a:lnTo>
                  <a:pt x="119953" y="60156"/>
                </a:lnTo>
                <a:close/>
              </a:path>
            </a:pathLst>
          </a:custGeom>
          <a:solidFill>
            <a:srgbClr val="16337D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11" name="Shape 411"/>
          <p:cNvSpPr/>
          <p:nvPr/>
        </p:nvSpPr>
        <p:spPr>
          <a:xfrm>
            <a:off x="6095428" y="3755187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824" y="89858"/>
                </a:moveTo>
                <a:lnTo>
                  <a:pt x="89824" y="30078"/>
                </a:lnTo>
                <a:lnTo>
                  <a:pt x="0" y="30078"/>
                </a:lnTo>
                <a:lnTo>
                  <a:pt x="0" y="89858"/>
                </a:lnTo>
                <a:lnTo>
                  <a:pt x="89824" y="89858"/>
                </a:lnTo>
                <a:close/>
              </a:path>
              <a:path w="120000" h="120000" extrusionOk="0">
                <a:moveTo>
                  <a:pt x="119953" y="60156"/>
                </a:moveTo>
                <a:lnTo>
                  <a:pt x="89824" y="0"/>
                </a:lnTo>
                <a:lnTo>
                  <a:pt x="89824" y="119937"/>
                </a:lnTo>
                <a:lnTo>
                  <a:pt x="119953" y="60156"/>
                </a:lnTo>
                <a:close/>
              </a:path>
            </a:pathLst>
          </a:custGeom>
          <a:solidFill>
            <a:srgbClr val="0065FF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12" name="Shape 412"/>
          <p:cNvSpPr/>
          <p:nvPr/>
        </p:nvSpPr>
        <p:spPr>
          <a:xfrm>
            <a:off x="6095428" y="4735823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824" y="89858"/>
                </a:moveTo>
                <a:lnTo>
                  <a:pt x="89824" y="29702"/>
                </a:lnTo>
                <a:lnTo>
                  <a:pt x="0" y="29702"/>
                </a:lnTo>
                <a:lnTo>
                  <a:pt x="0" y="89858"/>
                </a:lnTo>
                <a:lnTo>
                  <a:pt x="89824" y="89858"/>
                </a:lnTo>
                <a:close/>
              </a:path>
              <a:path w="120000" h="120000" extrusionOk="0">
                <a:moveTo>
                  <a:pt x="119953" y="59780"/>
                </a:moveTo>
                <a:lnTo>
                  <a:pt x="89824" y="0"/>
                </a:lnTo>
                <a:lnTo>
                  <a:pt x="89824" y="119937"/>
                </a:lnTo>
                <a:lnTo>
                  <a:pt x="119953" y="59780"/>
                </a:lnTo>
                <a:close/>
              </a:path>
            </a:pathLst>
          </a:custGeom>
          <a:solidFill>
            <a:srgbClr val="437EC4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13" name="Shape 413"/>
          <p:cNvSpPr txBox="1"/>
          <p:nvPr/>
        </p:nvSpPr>
        <p:spPr>
          <a:xfrm>
            <a:off x="7147529" y="4756107"/>
            <a:ext cx="1568118" cy="39100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541" b="1" i="1">
                <a:solidFill>
                  <a:srgbClr val="437DC4"/>
                </a:solidFill>
                <a:latin typeface="Arial"/>
                <a:ea typeface="Arial"/>
                <a:cs typeface="Arial"/>
                <a:sym typeface="Arial"/>
              </a:rPr>
              <a:t>0.22 - 0.24</a:t>
            </a:r>
          </a:p>
        </p:txBody>
      </p:sp>
      <p:sp>
        <p:nvSpPr>
          <p:cNvPr id="414" name="Shape 414"/>
          <p:cNvSpPr txBox="1">
            <a:spLocks noGrp="1"/>
          </p:cNvSpPr>
          <p:nvPr>
            <p:ph type="ftr" idx="11"/>
          </p:nvPr>
        </p:nvSpPr>
        <p:spPr>
          <a:xfrm>
            <a:off x="2432456" y="6229603"/>
            <a:ext cx="1581950" cy="2564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l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E.U. Pamela Mondaca Cruz</a:t>
            </a:r>
          </a:p>
        </p:txBody>
      </p:sp>
      <p:sp>
        <p:nvSpPr>
          <p:cNvPr id="415" name="Shape 415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  <p:sp>
        <p:nvSpPr>
          <p:cNvPr id="416" name="Shape 416"/>
          <p:cNvSpPr txBox="1"/>
          <p:nvPr/>
        </p:nvSpPr>
        <p:spPr>
          <a:xfrm>
            <a:off x="7147529" y="3789301"/>
            <a:ext cx="1568118" cy="39100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541" b="1" i="1">
                <a:solidFill>
                  <a:srgbClr val="0065FF"/>
                </a:solidFill>
                <a:latin typeface="Arial"/>
                <a:ea typeface="Arial"/>
                <a:cs typeface="Arial"/>
                <a:sym typeface="Arial"/>
              </a:rPr>
              <a:t>0.24 - 0.28</a:t>
            </a:r>
          </a:p>
        </p:txBody>
      </p:sp>
      <p:sp>
        <p:nvSpPr>
          <p:cNvPr id="417" name="Shape 417"/>
          <p:cNvSpPr txBox="1"/>
          <p:nvPr/>
        </p:nvSpPr>
        <p:spPr>
          <a:xfrm>
            <a:off x="7147529" y="2808666"/>
            <a:ext cx="1568118" cy="39100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541" b="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0.28 - 0.34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hape 422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23" name="Shape 423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  <p:sp>
        <p:nvSpPr>
          <p:cNvPr id="424" name="Shape 424"/>
          <p:cNvSpPr txBox="1"/>
          <p:nvPr/>
        </p:nvSpPr>
        <p:spPr>
          <a:xfrm>
            <a:off x="2432456" y="1491762"/>
            <a:ext cx="7107000" cy="4159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032125" marR="0" lvl="0" indent="-124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178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Cánula Nasal o Naricera:</a:t>
            </a:r>
          </a:p>
          <a:p>
            <a:pPr marL="0" marR="0" lvl="0" indent="0" algn="l" rtl="0">
              <a:spcBef>
                <a:spcPts val="32"/>
              </a:spcBef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130826" lvl="0" indent="-322743" algn="l" rtl="0">
              <a:lnSpc>
                <a:spcPct val="95821"/>
              </a:lnSpc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Administrar el oxígeno húmedo, dosificado, continuo y  monitorizado.</a:t>
            </a:r>
          </a:p>
          <a:p>
            <a:pPr marL="0" marR="0" lvl="0" indent="0" algn="l" rtl="0">
              <a:spcBef>
                <a:spcPts val="50"/>
              </a:spcBef>
              <a:buClr>
                <a:srgbClr val="9999FF"/>
              </a:buClr>
              <a:buFont typeface="Noto Sans Symbols"/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126214" lvl="0" indent="-322743" algn="l" rtl="0">
              <a:lnSpc>
                <a:spcPct val="95821"/>
              </a:lnSpc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Mantener la naricera fija cuidando la indemnidad de la  piel.</a:t>
            </a:r>
          </a:p>
          <a:p>
            <a:pPr marL="0" marR="0" lvl="0" indent="0" algn="l" rtl="0">
              <a:spcBef>
                <a:spcPts val="9"/>
              </a:spcBef>
              <a:spcAft>
                <a:spcPts val="0"/>
              </a:spcAft>
              <a:buClr>
                <a:srgbClr val="9999FF"/>
              </a:buClr>
              <a:buFont typeface="Noto Sans Symbols"/>
              <a:buNone/>
            </a:pPr>
            <a:endParaRPr sz="2723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4611" lvl="0" indent="-322743" algn="l" rtl="0">
              <a:lnSpc>
                <a:spcPct val="80000"/>
              </a:lnSpc>
              <a:spcBef>
                <a:spcPts val="5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Vigilar que las conexiones del circuito hacia el paciente  no estén acodadas.</a:t>
            </a:r>
          </a:p>
          <a:p>
            <a:pPr marL="0" marR="0" lvl="0" indent="0" algn="l" rtl="0">
              <a:spcBef>
                <a:spcPts val="5"/>
              </a:spcBef>
              <a:buClr>
                <a:srgbClr val="9999FF"/>
              </a:buClr>
              <a:buFont typeface="Noto Sans Symbols"/>
              <a:buNone/>
            </a:pPr>
            <a:endParaRPr sz="2723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1418338" lvl="0" indent="-322743" algn="l" rtl="0">
              <a:lnSpc>
                <a:spcPct val="79600"/>
              </a:lnSpc>
              <a:spcBef>
                <a:spcPts val="0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No llenar con exceso de agua bidestilada el  humedificador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/>
          <p:nvPr/>
        </p:nvSpPr>
        <p:spPr>
          <a:xfrm>
            <a:off x="2432456" y="1112954"/>
            <a:ext cx="6444791" cy="474052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758371" marR="0" lvl="0" indent="-1504371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41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Sistemas de suministro de O</a:t>
            </a:r>
            <a:r>
              <a:rPr lang="en-US" sz="2587" b="1" baseline="-25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</a:p>
          <a:p>
            <a:pPr marL="1758371" marR="0" lvl="0" indent="-5770" algn="l" rtl="0">
              <a:spcBef>
                <a:spcPts val="834"/>
              </a:spcBef>
              <a:spcAft>
                <a:spcPts val="0"/>
              </a:spcAft>
              <a:buSzPct val="25000"/>
              <a:buNone/>
            </a:pPr>
            <a:r>
              <a:rPr lang="en-US" sz="2541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Cánula Nasal o Naricera:</a:t>
            </a:r>
          </a:p>
          <a:p>
            <a:pPr marL="0" marR="0" lvl="0" indent="0" algn="l" rtl="0">
              <a:spcBef>
                <a:spcPts val="41"/>
              </a:spcBef>
              <a:buNone/>
            </a:pPr>
            <a:endParaRPr sz="3449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166" marR="218428" lvl="0" indent="-322166" algn="l" rtl="0">
              <a:lnSpc>
                <a:spcPct val="10787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Controles	periódicos de saturación, para  evaluar evolución</a:t>
            </a:r>
          </a:p>
          <a:p>
            <a:pPr marL="0" marR="0" lvl="0" indent="0" algn="l" rtl="0">
              <a:spcBef>
                <a:spcPts val="27"/>
              </a:spcBef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527" marR="0" lvl="0" indent="-11527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Mantener al paciente semisentado</a:t>
            </a:r>
          </a:p>
          <a:p>
            <a:pPr marL="0" marR="0" lvl="0" indent="0" algn="l" rtl="0">
              <a:spcBef>
                <a:spcPts val="14"/>
              </a:spcBef>
              <a:spcAft>
                <a:spcPts val="0"/>
              </a:spcAft>
              <a:buNone/>
            </a:pPr>
            <a:endParaRPr sz="31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527" marR="0" lvl="0" indent="-11527" algn="l" rtl="0">
              <a:spcBef>
                <a:spcPts val="5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Vía aérea permeable, libre de secreciones</a:t>
            </a:r>
          </a:p>
          <a:p>
            <a:pPr marL="0" marR="0" lvl="0" indent="0" algn="l" rtl="0">
              <a:spcBef>
                <a:spcPts val="5"/>
              </a:spcBef>
              <a:buNone/>
            </a:pPr>
            <a:endParaRPr sz="31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Realizar cambio de sistema </a:t>
            </a:r>
            <a:r>
              <a:rPr lang="en-US" sz="254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cada 24 horas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Shape 434"/>
          <p:cNvSpPr txBox="1"/>
          <p:nvPr/>
        </p:nvSpPr>
        <p:spPr>
          <a:xfrm>
            <a:off x="2432456" y="1112954"/>
            <a:ext cx="6724873" cy="472449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758371" marR="0" lvl="0" indent="-1504371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41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Sistemas de suministro de O</a:t>
            </a:r>
            <a:r>
              <a:rPr lang="en-US" sz="2587" b="1" baseline="-25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</a:p>
          <a:p>
            <a:pPr marL="1758371" marR="0" lvl="0" indent="-5770" algn="l" rtl="0">
              <a:spcBef>
                <a:spcPts val="576"/>
              </a:spcBef>
              <a:spcAft>
                <a:spcPts val="0"/>
              </a:spcAft>
              <a:buSzPct val="25000"/>
              <a:buNone/>
            </a:pPr>
            <a:r>
              <a:rPr lang="en-US" sz="2541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Cánula Nasal o Naricera:</a:t>
            </a:r>
          </a:p>
          <a:p>
            <a:pPr marL="0" marR="0" lvl="0" indent="0" algn="l" rtl="0">
              <a:spcBef>
                <a:spcPts val="32"/>
              </a:spcBef>
              <a:buNone/>
            </a:pPr>
            <a:endParaRPr sz="2632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1527" marR="0" lvl="0" indent="-11527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Entregar siempre oxígeno húmedo.</a:t>
            </a:r>
          </a:p>
          <a:p>
            <a:pPr marL="0" marR="0" lvl="0" indent="0" algn="l" rtl="0">
              <a:spcBef>
                <a:spcPts val="5"/>
              </a:spcBef>
              <a:buNone/>
            </a:pPr>
            <a:endParaRPr sz="31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166" marR="4611" lvl="0" indent="-322166" algn="l" rtl="0">
              <a:lnSpc>
                <a:spcPct val="80000"/>
              </a:lnSpc>
              <a:spcBef>
                <a:spcPts val="0"/>
              </a:spcBef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No entregar flujos &gt; a 3 litros/minuto por que  puede	provocar:</a:t>
            </a:r>
          </a:p>
          <a:p>
            <a:pPr marL="686404" marR="0" lvl="0" indent="-267304" algn="l" rtl="0">
              <a:spcBef>
                <a:spcPts val="0"/>
              </a:spcBef>
              <a:spcAft>
                <a:spcPts val="0"/>
              </a:spcAft>
              <a:buClr>
                <a:srgbClr val="76B7E7"/>
              </a:buClr>
              <a:buSzPct val="101640"/>
              <a:buFont typeface="Noto Sans Symbols"/>
              <a:buChar char="▪"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Distensión gástrica</a:t>
            </a:r>
          </a:p>
          <a:p>
            <a:pPr marL="686404" marR="0" lvl="0" indent="-267304" algn="l" rtl="0">
              <a:spcBef>
                <a:spcPts val="9"/>
              </a:spcBef>
              <a:buClr>
                <a:srgbClr val="76B7E7"/>
              </a:buClr>
              <a:buSzPct val="101640"/>
              <a:buFont typeface="Noto Sans Symbols"/>
              <a:buChar char="▪"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Regurgitaciones</a:t>
            </a:r>
          </a:p>
          <a:p>
            <a:pPr marL="686404" marR="0" lvl="0" indent="-267304" algn="l" rtl="0">
              <a:spcBef>
                <a:spcPts val="0"/>
              </a:spcBef>
              <a:buClr>
                <a:srgbClr val="76B7E7"/>
              </a:buClr>
              <a:buSzPct val="101640"/>
              <a:buFont typeface="Noto Sans Symbols"/>
              <a:buChar char="▪"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Cefalea</a:t>
            </a:r>
          </a:p>
          <a:p>
            <a:pPr marL="686404" marR="0" lvl="0" indent="-267304" algn="l" rtl="0">
              <a:spcBef>
                <a:spcPts val="0"/>
              </a:spcBef>
              <a:buClr>
                <a:srgbClr val="76B7E7"/>
              </a:buClr>
              <a:buSzPct val="101640"/>
              <a:buFont typeface="Noto Sans Symbols"/>
              <a:buChar char="▪"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Sequedad e irritación de mucosas</a:t>
            </a:r>
          </a:p>
          <a:p>
            <a:pPr marL="686404" marR="0" lvl="0" indent="-267304" algn="l" rtl="0">
              <a:spcBef>
                <a:spcPts val="0"/>
              </a:spcBef>
              <a:buClr>
                <a:srgbClr val="76B7E7"/>
              </a:buClr>
              <a:buSzPct val="101640"/>
              <a:buFont typeface="Noto Sans Symbols"/>
              <a:buChar char="▪"/>
            </a:pP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Epistaxis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40" name="Shape 440"/>
          <p:cNvSpPr txBox="1"/>
          <p:nvPr/>
        </p:nvSpPr>
        <p:spPr>
          <a:xfrm>
            <a:off x="2560931" y="1332923"/>
            <a:ext cx="5577900" cy="45045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758371" marR="0" lvl="0" indent="-577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de Venturi:</a:t>
            </a:r>
          </a:p>
          <a:p>
            <a:pPr marL="322743" marR="2053450" lvl="0" indent="-322743" algn="l" rtl="0">
              <a:lnSpc>
                <a:spcPct val="119605"/>
              </a:lnSpc>
              <a:spcBef>
                <a:spcPts val="613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Entrega	O</a:t>
            </a:r>
            <a:r>
              <a:rPr lang="en-US" sz="2178" baseline="-25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2 </a:t>
            </a: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de mediana a  altas concentraciones.</a:t>
            </a:r>
          </a:p>
          <a:p>
            <a:pPr marL="0" marR="0" lvl="0" indent="0" algn="l" rtl="0">
              <a:spcBef>
                <a:spcPts val="14"/>
              </a:spcBef>
              <a:buClr>
                <a:srgbClr val="9999FF"/>
              </a:buClr>
              <a:buFont typeface="Noto Sans Symbols"/>
              <a:buNone/>
            </a:pPr>
            <a:endParaRPr sz="3086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1552621" lvl="0" indent="-322743" algn="l" rtl="0">
              <a:spcBef>
                <a:spcPts val="0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Dispositivo que permite fijar la  concentración de O</a:t>
            </a:r>
            <a:r>
              <a:rPr lang="en-US" sz="2178" baseline="-25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</a:p>
          <a:p>
            <a:pPr marL="322166" marR="0" lvl="0" indent="-4665" algn="l" rtl="0">
              <a:lnSpc>
                <a:spcPct val="119605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deseada.</a:t>
            </a:r>
          </a:p>
          <a:p>
            <a:pPr marL="0" marR="0" lvl="0" indent="0" algn="l" rtl="0">
              <a:spcBef>
                <a:spcPts val="50"/>
              </a:spcBef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2196955" lvl="0" indent="-322743" algn="l" rtl="0">
              <a:lnSpc>
                <a:spcPct val="99900"/>
              </a:lnSpc>
              <a:spcBef>
                <a:spcPts val="0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Muy importante en la  oxigenación del paciente  respiratorio crónico con  retención de CO2</a:t>
            </a:r>
          </a:p>
        </p:txBody>
      </p:sp>
      <p:sp>
        <p:nvSpPr>
          <p:cNvPr id="441" name="Shape 441"/>
          <p:cNvSpPr/>
          <p:nvPr/>
        </p:nvSpPr>
        <p:spPr>
          <a:xfrm>
            <a:off x="6683257" y="2253113"/>
            <a:ext cx="3247580" cy="3789763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446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47" name="Shape 447"/>
          <p:cNvSpPr/>
          <p:nvPr/>
        </p:nvSpPr>
        <p:spPr>
          <a:xfrm>
            <a:off x="2724750" y="2644536"/>
            <a:ext cx="2585062" cy="2749654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48" name="Shape 448"/>
          <p:cNvSpPr txBox="1"/>
          <p:nvPr/>
        </p:nvSpPr>
        <p:spPr>
          <a:xfrm>
            <a:off x="4004832" y="3952973"/>
            <a:ext cx="1093822" cy="314804"/>
          </a:xfrm>
          <a:prstGeom prst="rect">
            <a:avLst/>
          </a:prstGeom>
          <a:noFill/>
          <a:ln w="571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5150" rIns="0" bIns="0" anchor="t" anchorCtr="0">
            <a:noAutofit/>
          </a:bodyPr>
          <a:lstStyle/>
          <a:p>
            <a:pPr marL="219580" marR="0" lvl="0" indent="-3680" algn="l" rtl="0">
              <a:spcBef>
                <a:spcPts val="0"/>
              </a:spcBef>
              <a:buSzPct val="25000"/>
              <a:buNone/>
            </a:pPr>
            <a:r>
              <a:rPr lang="en-US" sz="1815" b="1">
                <a:solidFill>
                  <a:srgbClr val="437DC4"/>
                </a:solidFill>
                <a:latin typeface="Arial"/>
                <a:ea typeface="Arial"/>
                <a:cs typeface="Arial"/>
                <a:sym typeface="Arial"/>
              </a:rPr>
              <a:t>9 lpm</a:t>
            </a:r>
          </a:p>
        </p:txBody>
      </p:sp>
      <p:sp>
        <p:nvSpPr>
          <p:cNvPr id="449" name="Shape 449"/>
          <p:cNvSpPr txBox="1"/>
          <p:nvPr/>
        </p:nvSpPr>
        <p:spPr>
          <a:xfrm>
            <a:off x="4004832" y="3307746"/>
            <a:ext cx="1093822" cy="314222"/>
          </a:xfrm>
          <a:prstGeom prst="rect">
            <a:avLst/>
          </a:prstGeom>
          <a:noFill/>
          <a:ln w="571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4575" rIns="0" bIns="0" anchor="t" anchorCtr="0">
            <a:noAutofit/>
          </a:bodyPr>
          <a:lstStyle/>
          <a:p>
            <a:pPr marL="155608" marR="0" lvl="0" indent="-3208" algn="l" rtl="0">
              <a:spcBef>
                <a:spcPts val="0"/>
              </a:spcBef>
              <a:buSzPct val="25000"/>
              <a:buNone/>
            </a:pPr>
            <a:r>
              <a:rPr lang="en-US" sz="1815" b="1">
                <a:solidFill>
                  <a:srgbClr val="0065FF"/>
                </a:solidFill>
                <a:latin typeface="Arial"/>
                <a:ea typeface="Arial"/>
                <a:cs typeface="Arial"/>
                <a:sym typeface="Arial"/>
              </a:rPr>
              <a:t>12 lpm</a:t>
            </a:r>
          </a:p>
        </p:txBody>
      </p:sp>
      <p:sp>
        <p:nvSpPr>
          <p:cNvPr id="450" name="Shape 450"/>
          <p:cNvSpPr/>
          <p:nvPr/>
        </p:nvSpPr>
        <p:spPr>
          <a:xfrm>
            <a:off x="5246187" y="2662517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11" y="89858"/>
                </a:moveTo>
                <a:lnTo>
                  <a:pt x="90011" y="29702"/>
                </a:lnTo>
                <a:lnTo>
                  <a:pt x="0" y="29702"/>
                </a:lnTo>
                <a:lnTo>
                  <a:pt x="0" y="89858"/>
                </a:lnTo>
                <a:lnTo>
                  <a:pt x="90011" y="89858"/>
                </a:lnTo>
                <a:close/>
              </a:path>
              <a:path w="120000" h="120000" extrusionOk="0">
                <a:moveTo>
                  <a:pt x="119953" y="59780"/>
                </a:moveTo>
                <a:lnTo>
                  <a:pt x="90011" y="0"/>
                </a:lnTo>
                <a:lnTo>
                  <a:pt x="90011" y="119937"/>
                </a:lnTo>
                <a:lnTo>
                  <a:pt x="119953" y="59780"/>
                </a:lnTo>
                <a:close/>
              </a:path>
            </a:pathLst>
          </a:custGeom>
          <a:solidFill>
            <a:srgbClr val="16337D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51" name="Shape 451"/>
          <p:cNvSpPr/>
          <p:nvPr/>
        </p:nvSpPr>
        <p:spPr>
          <a:xfrm>
            <a:off x="5246187" y="3307053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11" y="90234"/>
                </a:moveTo>
                <a:lnTo>
                  <a:pt x="90011" y="30078"/>
                </a:lnTo>
                <a:lnTo>
                  <a:pt x="0" y="30078"/>
                </a:lnTo>
                <a:lnTo>
                  <a:pt x="0" y="90234"/>
                </a:lnTo>
                <a:lnTo>
                  <a:pt x="90011" y="90234"/>
                </a:lnTo>
                <a:close/>
              </a:path>
              <a:path w="120000" h="120000" extrusionOk="0">
                <a:moveTo>
                  <a:pt x="119953" y="60156"/>
                </a:moveTo>
                <a:lnTo>
                  <a:pt x="90011" y="0"/>
                </a:lnTo>
                <a:lnTo>
                  <a:pt x="90011" y="119937"/>
                </a:lnTo>
                <a:lnTo>
                  <a:pt x="119953" y="60156"/>
                </a:lnTo>
                <a:close/>
              </a:path>
            </a:pathLst>
          </a:custGeom>
          <a:solidFill>
            <a:srgbClr val="0065FF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52" name="Shape 452"/>
          <p:cNvSpPr/>
          <p:nvPr/>
        </p:nvSpPr>
        <p:spPr>
          <a:xfrm>
            <a:off x="5246187" y="3952973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11" y="89858"/>
                </a:moveTo>
                <a:lnTo>
                  <a:pt x="90011" y="30078"/>
                </a:lnTo>
                <a:lnTo>
                  <a:pt x="0" y="30078"/>
                </a:lnTo>
                <a:lnTo>
                  <a:pt x="0" y="89858"/>
                </a:lnTo>
                <a:lnTo>
                  <a:pt x="90011" y="89858"/>
                </a:lnTo>
                <a:close/>
              </a:path>
              <a:path w="120000" h="120000" extrusionOk="0">
                <a:moveTo>
                  <a:pt x="119953" y="60156"/>
                </a:moveTo>
                <a:lnTo>
                  <a:pt x="90011" y="0"/>
                </a:lnTo>
                <a:lnTo>
                  <a:pt x="90011" y="119937"/>
                </a:lnTo>
                <a:lnTo>
                  <a:pt x="119953" y="60156"/>
                </a:lnTo>
                <a:close/>
              </a:path>
            </a:pathLst>
          </a:custGeom>
          <a:solidFill>
            <a:srgbClr val="437EC4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53" name="Shape 453"/>
          <p:cNvSpPr txBox="1"/>
          <p:nvPr/>
        </p:nvSpPr>
        <p:spPr>
          <a:xfrm>
            <a:off x="6298291" y="4065467"/>
            <a:ext cx="472567" cy="279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1815" b="1" i="1">
                <a:solidFill>
                  <a:srgbClr val="437DC4"/>
                </a:solidFill>
                <a:latin typeface="Arial"/>
                <a:ea typeface="Arial"/>
                <a:cs typeface="Arial"/>
                <a:sym typeface="Arial"/>
              </a:rPr>
              <a:t>0.35</a:t>
            </a:r>
          </a:p>
        </p:txBody>
      </p:sp>
      <p:sp>
        <p:nvSpPr>
          <p:cNvPr id="454" name="Shape 454"/>
          <p:cNvSpPr txBox="1"/>
          <p:nvPr/>
        </p:nvSpPr>
        <p:spPr>
          <a:xfrm>
            <a:off x="6298291" y="3431994"/>
            <a:ext cx="472567" cy="279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1815" b="1" i="1">
                <a:solidFill>
                  <a:srgbClr val="0065FF"/>
                </a:solidFill>
                <a:latin typeface="Arial"/>
                <a:ea typeface="Arial"/>
                <a:cs typeface="Arial"/>
                <a:sym typeface="Arial"/>
              </a:rPr>
              <a:t>0.40</a:t>
            </a:r>
          </a:p>
        </p:txBody>
      </p:sp>
      <p:sp>
        <p:nvSpPr>
          <p:cNvPr id="455" name="Shape 455"/>
          <p:cNvSpPr txBox="1"/>
          <p:nvPr/>
        </p:nvSpPr>
        <p:spPr>
          <a:xfrm>
            <a:off x="4004832" y="1636698"/>
            <a:ext cx="4005303" cy="13826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85577" marR="0" lvl="0" indent="-7776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de Venturi:</a:t>
            </a:r>
          </a:p>
          <a:p>
            <a:pPr marL="0" marR="0" lvl="0" indent="0" algn="l" rtl="0">
              <a:spcBef>
                <a:spcPts val="27"/>
              </a:spcBef>
              <a:buNone/>
            </a:pPr>
            <a:endParaRPr sz="4266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81543" marR="0" lvl="0" indent="-3743" algn="l" rtl="0">
              <a:spcBef>
                <a:spcPts val="0"/>
              </a:spcBef>
              <a:buSzPct val="25000"/>
              <a:buNone/>
            </a:pPr>
            <a:r>
              <a:rPr lang="en-US" sz="1815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15 lpm</a:t>
            </a:r>
            <a:r>
              <a:rPr lang="en-US" sz="1815" b="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	0.50</a:t>
            </a:r>
          </a:p>
        </p:txBody>
      </p:sp>
      <p:sp>
        <p:nvSpPr>
          <p:cNvPr id="456" name="Shape 456"/>
          <p:cNvSpPr txBox="1"/>
          <p:nvPr/>
        </p:nvSpPr>
        <p:spPr>
          <a:xfrm>
            <a:off x="4004832" y="5277317"/>
            <a:ext cx="1093822" cy="314222"/>
          </a:xfrm>
          <a:prstGeom prst="rect">
            <a:avLst/>
          </a:prstGeom>
          <a:noFill/>
          <a:ln w="571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4575" rIns="0" bIns="0" anchor="t" anchorCtr="0">
            <a:noAutofit/>
          </a:bodyPr>
          <a:lstStyle/>
          <a:p>
            <a:pPr marL="219580" marR="0" lvl="0" indent="-3680" algn="l" rtl="0">
              <a:spcBef>
                <a:spcPts val="0"/>
              </a:spcBef>
              <a:buSzPct val="25000"/>
              <a:buNone/>
            </a:pPr>
            <a:r>
              <a:rPr lang="en-US" sz="1815" b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3 lpm</a:t>
            </a:r>
          </a:p>
        </p:txBody>
      </p:sp>
      <p:sp>
        <p:nvSpPr>
          <p:cNvPr id="457" name="Shape 457"/>
          <p:cNvSpPr txBox="1"/>
          <p:nvPr/>
        </p:nvSpPr>
        <p:spPr>
          <a:xfrm>
            <a:off x="4004832" y="4607192"/>
            <a:ext cx="1093822" cy="314804"/>
          </a:xfrm>
          <a:prstGeom prst="rect">
            <a:avLst/>
          </a:prstGeom>
          <a:noFill/>
          <a:ln w="571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5150" rIns="0" bIns="0" anchor="t" anchorCtr="0">
            <a:noAutofit/>
          </a:bodyPr>
          <a:lstStyle/>
          <a:p>
            <a:pPr marL="219580" marR="0" lvl="0" indent="-3680" algn="l" rtl="0">
              <a:spcBef>
                <a:spcPts val="0"/>
              </a:spcBef>
              <a:buSzPct val="25000"/>
              <a:buNone/>
            </a:pPr>
            <a:r>
              <a:rPr lang="en-US" sz="1815" b="1">
                <a:solidFill>
                  <a:srgbClr val="9999FF"/>
                </a:solidFill>
                <a:latin typeface="Arial"/>
                <a:ea typeface="Arial"/>
                <a:cs typeface="Arial"/>
                <a:sym typeface="Arial"/>
              </a:rPr>
              <a:t>6 lpm</a:t>
            </a:r>
          </a:p>
        </p:txBody>
      </p:sp>
      <p:sp>
        <p:nvSpPr>
          <p:cNvPr id="458" name="Shape 458"/>
          <p:cNvSpPr/>
          <p:nvPr/>
        </p:nvSpPr>
        <p:spPr>
          <a:xfrm>
            <a:off x="5246187" y="4607192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11" y="89858"/>
                </a:moveTo>
                <a:lnTo>
                  <a:pt x="90011" y="30078"/>
                </a:lnTo>
                <a:lnTo>
                  <a:pt x="0" y="30078"/>
                </a:lnTo>
                <a:lnTo>
                  <a:pt x="0" y="89858"/>
                </a:lnTo>
                <a:lnTo>
                  <a:pt x="90011" y="89858"/>
                </a:lnTo>
                <a:close/>
              </a:path>
              <a:path w="120000" h="120000" extrusionOk="0">
                <a:moveTo>
                  <a:pt x="119953" y="59780"/>
                </a:moveTo>
                <a:lnTo>
                  <a:pt x="90011" y="0"/>
                </a:lnTo>
                <a:lnTo>
                  <a:pt x="90011" y="119937"/>
                </a:lnTo>
                <a:lnTo>
                  <a:pt x="119953" y="59780"/>
                </a:lnTo>
                <a:close/>
              </a:path>
            </a:pathLst>
          </a:custGeom>
          <a:solidFill>
            <a:srgbClr val="9898FF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59" name="Shape 459"/>
          <p:cNvSpPr/>
          <p:nvPr/>
        </p:nvSpPr>
        <p:spPr>
          <a:xfrm>
            <a:off x="5246187" y="5276625"/>
            <a:ext cx="886929" cy="4414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11" y="89858"/>
                </a:moveTo>
                <a:lnTo>
                  <a:pt x="90011" y="30078"/>
                </a:lnTo>
                <a:lnTo>
                  <a:pt x="0" y="30078"/>
                </a:lnTo>
                <a:lnTo>
                  <a:pt x="0" y="89858"/>
                </a:lnTo>
                <a:lnTo>
                  <a:pt x="90011" y="89858"/>
                </a:lnTo>
                <a:close/>
              </a:path>
              <a:path w="120000" h="120000" extrusionOk="0">
                <a:moveTo>
                  <a:pt x="119953" y="60156"/>
                </a:moveTo>
                <a:lnTo>
                  <a:pt x="90011" y="0"/>
                </a:lnTo>
                <a:lnTo>
                  <a:pt x="90011" y="119937"/>
                </a:lnTo>
                <a:lnTo>
                  <a:pt x="119953" y="6015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60" name="Shape 460"/>
          <p:cNvSpPr txBox="1"/>
          <p:nvPr/>
        </p:nvSpPr>
        <p:spPr>
          <a:xfrm>
            <a:off x="6298292" y="5389117"/>
            <a:ext cx="1124366" cy="279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1815" b="1" i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0.22 - 0.26</a:t>
            </a:r>
          </a:p>
        </p:txBody>
      </p:sp>
      <p:sp>
        <p:nvSpPr>
          <p:cNvPr id="461" name="Shape 461"/>
          <p:cNvSpPr txBox="1"/>
          <p:nvPr/>
        </p:nvSpPr>
        <p:spPr>
          <a:xfrm>
            <a:off x="6298292" y="4732132"/>
            <a:ext cx="1124366" cy="27930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1815" b="1" i="1">
                <a:solidFill>
                  <a:srgbClr val="9999FF"/>
                </a:solidFill>
                <a:latin typeface="Arial"/>
                <a:ea typeface="Arial"/>
                <a:cs typeface="Arial"/>
                <a:sym typeface="Arial"/>
              </a:rPr>
              <a:t>0.28 - 0.30</a:t>
            </a:r>
          </a:p>
        </p:txBody>
      </p:sp>
      <p:sp>
        <p:nvSpPr>
          <p:cNvPr id="462" name="Shape 462"/>
          <p:cNvSpPr/>
          <p:nvPr/>
        </p:nvSpPr>
        <p:spPr>
          <a:xfrm>
            <a:off x="7471639" y="2565699"/>
            <a:ext cx="2482710" cy="186307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63" name="Shape 463"/>
          <p:cNvSpPr/>
          <p:nvPr/>
        </p:nvSpPr>
        <p:spPr>
          <a:xfrm>
            <a:off x="7402482" y="2496542"/>
            <a:ext cx="2482710" cy="186307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69" name="Shape 469"/>
          <p:cNvSpPr txBox="1"/>
          <p:nvPr/>
        </p:nvSpPr>
        <p:spPr>
          <a:xfrm>
            <a:off x="2432456" y="1636698"/>
            <a:ext cx="6609613" cy="357867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758371" marR="0" lvl="0" indent="-577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de Venturi:</a:t>
            </a:r>
          </a:p>
          <a:p>
            <a:pPr marL="0" marR="0" lvl="0" indent="0" algn="l" rtl="0">
              <a:spcBef>
                <a:spcPts val="41"/>
              </a:spcBef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0" lvl="0" indent="-322743" algn="l" rtl="0"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Entrega	O</a:t>
            </a:r>
            <a:r>
              <a:rPr lang="en-US" sz="2178" baseline="-25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2  </a:t>
            </a: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de mediana a altas concentraciones.</a:t>
            </a:r>
          </a:p>
          <a:p>
            <a:pPr marL="0" marR="0" lvl="0" indent="0" algn="l" rtl="0">
              <a:spcBef>
                <a:spcPts val="45"/>
              </a:spcBef>
              <a:buClr>
                <a:srgbClr val="9999FF"/>
              </a:buClr>
              <a:buFont typeface="Noto Sans Symbols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4611" lvl="0" indent="-322743" algn="l" rtl="0"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Dispositivo que permite fijar la concentración de O</a:t>
            </a:r>
            <a:r>
              <a:rPr lang="en-US" sz="2178" baseline="-25000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2  </a:t>
            </a: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deseada.</a:t>
            </a:r>
          </a:p>
          <a:p>
            <a:pPr marL="0" marR="0" lvl="0" indent="0" algn="l" rtl="0">
              <a:spcBef>
                <a:spcPts val="36"/>
              </a:spcBef>
              <a:buClr>
                <a:srgbClr val="9999FF"/>
              </a:buClr>
              <a:buFont typeface="Noto Sans Symbols"/>
              <a:buNone/>
            </a:pPr>
            <a:endParaRPr sz="3222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567681" lvl="0" indent="-322743" algn="l" rtl="0">
              <a:lnSpc>
                <a:spcPct val="119605"/>
              </a:lnSpc>
              <a:spcBef>
                <a:spcPts val="0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Muy importante en la oxigenación del paciente  respiratorio crónico con retención de CO2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Shape 474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75" name="Shape 475"/>
          <p:cNvSpPr txBox="1"/>
          <p:nvPr/>
        </p:nvSpPr>
        <p:spPr>
          <a:xfrm>
            <a:off x="2432456" y="1426248"/>
            <a:ext cx="6981300" cy="3509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758371" marR="0" lvl="0" indent="-577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de Venturi:</a:t>
            </a:r>
          </a:p>
          <a:p>
            <a:pPr marL="11527" marR="0" lvl="0" indent="-11527" algn="l" rtl="0">
              <a:spcBef>
                <a:spcPts val="517"/>
              </a:spcBef>
              <a:spcAft>
                <a:spcPts val="0"/>
              </a:spcAft>
              <a:buSzPct val="25000"/>
              <a:buNone/>
            </a:pPr>
            <a:r>
              <a:rPr lang="en-US" sz="2178" b="1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Precauciones:</a:t>
            </a:r>
          </a:p>
          <a:p>
            <a:pPr marL="322743" marR="0" lvl="0" indent="-322743" algn="l" rtl="0">
              <a:spcBef>
                <a:spcPts val="513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No dejar la mascarilla cubriendo los ojos.</a:t>
            </a:r>
          </a:p>
          <a:p>
            <a:pPr marL="322743" marR="4611" lvl="0" indent="-322743" algn="l" rtl="0">
              <a:lnSpc>
                <a:spcPct val="119605"/>
              </a:lnSpc>
              <a:spcBef>
                <a:spcPts val="617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Evaluar al paciente a intervalos frecuentes con control  de </a:t>
            </a:r>
            <a:r>
              <a:rPr lang="en-US" sz="2178">
                <a:solidFill>
                  <a:srgbClr val="000099"/>
                </a:solidFill>
              </a:rPr>
              <a:t>saturación</a:t>
            </a: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322743" marR="0" lvl="0" indent="-322743" algn="l" rtl="0">
              <a:spcBef>
                <a:spcPts val="436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Revisar que las conexiones</a:t>
            </a:r>
            <a:r>
              <a:rPr lang="en-US" sz="2178">
                <a:solidFill>
                  <a:srgbClr val="000099"/>
                </a:solidFill>
              </a:rPr>
              <a:t> </a:t>
            </a: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no se acoden.</a:t>
            </a:r>
          </a:p>
          <a:p>
            <a:pPr marL="322743" marR="217274" lvl="0" indent="-322743" algn="l" rtl="0">
              <a:spcBef>
                <a:spcPts val="508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Revisar periódicamente el flujómetro verificando lpm  indicados.</a:t>
            </a:r>
          </a:p>
          <a:p>
            <a:pPr marL="322743" marR="0" lvl="0" indent="-322743" algn="l" rtl="0">
              <a:spcBef>
                <a:spcPts val="508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Cambiar todo el sistema </a:t>
            </a:r>
            <a:r>
              <a:rPr lang="en-US" sz="2178" i="1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cada 24 horas.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ETIOPATOGENIA ASMA BRONQUIAL </a:t>
            </a:r>
          </a:p>
        </p:txBody>
      </p:sp>
      <p:pic>
        <p:nvPicPr>
          <p:cNvPr id="156" name="Shape 15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590692" y="1329136"/>
            <a:ext cx="4661210" cy="5134729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/>
          <p:nvPr/>
        </p:nvSpPr>
        <p:spPr>
          <a:xfrm>
            <a:off x="8251903" y="4304371"/>
            <a:ext cx="1806496" cy="923329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Alteración de la mecánica respiratoria</a:t>
            </a:r>
          </a:p>
        </p:txBody>
      </p:sp>
      <p:sp>
        <p:nvSpPr>
          <p:cNvPr id="158" name="Shape 158"/>
          <p:cNvSpPr txBox="1"/>
          <p:nvPr/>
        </p:nvSpPr>
        <p:spPr>
          <a:xfrm>
            <a:off x="2070410" y="4304371"/>
            <a:ext cx="1806496" cy="923329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Trastornos celulares bioquímicos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81" name="Shape 481"/>
          <p:cNvSpPr txBox="1"/>
          <p:nvPr/>
        </p:nvSpPr>
        <p:spPr>
          <a:xfrm>
            <a:off x="2416906" y="1418999"/>
            <a:ext cx="6019500" cy="4472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316905" marR="0" lvl="0" indent="-8804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con Reservorio:</a:t>
            </a:r>
          </a:p>
          <a:p>
            <a:pPr marL="322743" marR="0" lvl="0" indent="-322743" algn="l" rtl="0">
              <a:spcBef>
                <a:spcPts val="517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Definición:</a:t>
            </a:r>
          </a:p>
          <a:p>
            <a:pPr marL="686404" marR="2061518" lvl="1" indent="-267304" algn="l" rtl="0">
              <a:lnSpc>
                <a:spcPct val="99900"/>
              </a:lnSpc>
              <a:spcBef>
                <a:spcPts val="513"/>
              </a:spcBef>
              <a:spcAft>
                <a:spcPts val="0"/>
              </a:spcAft>
              <a:buClr>
                <a:srgbClr val="76B7E7"/>
              </a:buClr>
              <a:buSzPct val="99000"/>
              <a:buFont typeface="Noto Sans Symbols"/>
              <a:buChar char="▪"/>
            </a:pPr>
            <a:r>
              <a:rPr lang="en-US" sz="2178" b="0" i="0" u="none" strike="noStrike" cap="none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Administración de oxígeno  en concentraciones  medias y altas (60% a  95%), con flujo de 10 a 15  lpm.</a:t>
            </a:r>
          </a:p>
          <a:p>
            <a:pPr marL="457200" marR="0" lvl="1" indent="0" algn="l" rtl="0">
              <a:spcBef>
                <a:spcPts val="45"/>
              </a:spcBef>
              <a:buClr>
                <a:srgbClr val="76B7E7"/>
              </a:buClr>
              <a:buFont typeface="Noto Sans Symbols"/>
              <a:buNone/>
            </a:pPr>
            <a:endParaRPr sz="3131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0" lvl="0" indent="-322743" algn="l" rtl="0"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Objetivo:</a:t>
            </a:r>
          </a:p>
          <a:p>
            <a:pPr marL="686404" marR="2294354" lvl="1" indent="-267304" algn="l" rtl="0">
              <a:lnSpc>
                <a:spcPct val="99800"/>
              </a:lnSpc>
              <a:spcBef>
                <a:spcPts val="517"/>
              </a:spcBef>
              <a:buClr>
                <a:srgbClr val="76B7E7"/>
              </a:buClr>
              <a:buSzPct val="99000"/>
              <a:buFont typeface="Noto Sans Symbols"/>
              <a:buChar char="▪"/>
            </a:pPr>
            <a:r>
              <a:rPr lang="en-US" sz="2178" b="0" i="0" u="none" strike="noStrike" cap="none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Administrar oxígeno a  pacientes en situaciones  críticas (graves).</a:t>
            </a:r>
          </a:p>
        </p:txBody>
      </p:sp>
      <p:sp>
        <p:nvSpPr>
          <p:cNvPr id="482" name="Shape 482"/>
          <p:cNvSpPr/>
          <p:nvPr/>
        </p:nvSpPr>
        <p:spPr>
          <a:xfrm>
            <a:off x="7275235" y="2452283"/>
            <a:ext cx="2597510" cy="3659751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83" name="Shape 483"/>
          <p:cNvSpPr/>
          <p:nvPr/>
        </p:nvSpPr>
        <p:spPr>
          <a:xfrm>
            <a:off x="7206078" y="2383125"/>
            <a:ext cx="2597510" cy="365975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89" name="Shape 489"/>
          <p:cNvSpPr/>
          <p:nvPr/>
        </p:nvSpPr>
        <p:spPr>
          <a:xfrm>
            <a:off x="2697088" y="2253111"/>
            <a:ext cx="2107884" cy="3921162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90" name="Shape 490"/>
          <p:cNvSpPr txBox="1"/>
          <p:nvPr/>
        </p:nvSpPr>
        <p:spPr>
          <a:xfrm>
            <a:off x="3442676" y="1304960"/>
            <a:ext cx="5737799" cy="42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con Reservorio:</a:t>
            </a:r>
          </a:p>
          <a:p>
            <a:pPr marL="2293777" marR="4611" lvl="0" indent="-312577" algn="l" rtl="0">
              <a:lnSpc>
                <a:spcPct val="119605"/>
              </a:lnSpc>
              <a:spcBef>
                <a:spcPts val="1198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Válvula entre el reservorio y  la mascarilla.</a:t>
            </a:r>
          </a:p>
          <a:p>
            <a:pPr marL="0" marR="0" lvl="0" indent="0" algn="l" rtl="0">
              <a:spcBef>
                <a:spcPts val="14"/>
              </a:spcBef>
              <a:buClr>
                <a:srgbClr val="9999FF"/>
              </a:buClr>
              <a:buFont typeface="Noto Sans Symbols"/>
              <a:buNone/>
            </a:pPr>
            <a:endParaRPr sz="3086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93777" marR="329082" lvl="0" indent="-312577" algn="l" rtl="0"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Evita que el gas expirado  entre al reservorio</a:t>
            </a:r>
          </a:p>
          <a:p>
            <a:pPr marL="0" marR="0" lvl="0" indent="0" algn="l" rtl="0">
              <a:spcBef>
                <a:spcPts val="50"/>
              </a:spcBef>
              <a:buClr>
                <a:srgbClr val="9999FF"/>
              </a:buClr>
              <a:buFont typeface="Noto Sans Symbols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293777" marR="156184" lvl="0" indent="-312577" algn="l" rtl="0">
              <a:lnSpc>
                <a:spcPct val="99900"/>
              </a:lnSpc>
              <a:spcBef>
                <a:spcPts val="0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Válvula en	ventana de  exhalación favoreciendo la  inhalación del medio  ambiente en forma parcial.</a:t>
            </a:r>
          </a:p>
        </p:txBody>
      </p:sp>
      <p:sp>
        <p:nvSpPr>
          <p:cNvPr id="491" name="Shape 491"/>
          <p:cNvSpPr/>
          <p:nvPr/>
        </p:nvSpPr>
        <p:spPr>
          <a:xfrm>
            <a:off x="4330558" y="2622406"/>
            <a:ext cx="403986" cy="21899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765" y="119746"/>
                </a:moveTo>
                <a:lnTo>
                  <a:pt x="44809" y="94332"/>
                </a:lnTo>
                <a:lnTo>
                  <a:pt x="37797" y="100799"/>
                </a:lnTo>
                <a:lnTo>
                  <a:pt x="30812" y="75031"/>
                </a:lnTo>
                <a:lnTo>
                  <a:pt x="30812" y="43199"/>
                </a:lnTo>
                <a:lnTo>
                  <a:pt x="0" y="119746"/>
                </a:lnTo>
                <a:lnTo>
                  <a:pt x="30812" y="119746"/>
                </a:lnTo>
                <a:lnTo>
                  <a:pt x="30812" y="75031"/>
                </a:lnTo>
                <a:lnTo>
                  <a:pt x="37783" y="68666"/>
                </a:lnTo>
                <a:lnTo>
                  <a:pt x="37783" y="119746"/>
                </a:lnTo>
                <a:lnTo>
                  <a:pt x="51765" y="119746"/>
                </a:lnTo>
                <a:close/>
              </a:path>
              <a:path w="120000" h="120000" extrusionOk="0">
                <a:moveTo>
                  <a:pt x="44809" y="94332"/>
                </a:moveTo>
                <a:lnTo>
                  <a:pt x="37783" y="68666"/>
                </a:lnTo>
                <a:lnTo>
                  <a:pt x="30812" y="75031"/>
                </a:lnTo>
                <a:lnTo>
                  <a:pt x="37797" y="100799"/>
                </a:lnTo>
                <a:lnTo>
                  <a:pt x="44809" y="94332"/>
                </a:lnTo>
                <a:close/>
              </a:path>
              <a:path w="120000" h="120000" extrusionOk="0">
                <a:moveTo>
                  <a:pt x="119965" y="25010"/>
                </a:moveTo>
                <a:lnTo>
                  <a:pt x="112981" y="0"/>
                </a:lnTo>
                <a:lnTo>
                  <a:pt x="37783" y="68666"/>
                </a:lnTo>
                <a:lnTo>
                  <a:pt x="44809" y="94332"/>
                </a:lnTo>
                <a:lnTo>
                  <a:pt x="119965" y="25010"/>
                </a:lnTo>
                <a:close/>
              </a:path>
            </a:pathLst>
          </a:custGeom>
          <a:solidFill>
            <a:srgbClr val="16337D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92" name="Shape 492"/>
          <p:cNvSpPr/>
          <p:nvPr/>
        </p:nvSpPr>
        <p:spPr>
          <a:xfrm>
            <a:off x="3023503" y="2514522"/>
            <a:ext cx="345782" cy="3446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119" y="18782"/>
                </a:moveTo>
                <a:lnTo>
                  <a:pt x="0" y="0"/>
                </a:lnTo>
                <a:lnTo>
                  <a:pt x="19199" y="57310"/>
                </a:lnTo>
                <a:lnTo>
                  <a:pt x="25439" y="50970"/>
                </a:lnTo>
                <a:lnTo>
                  <a:pt x="25439" y="38046"/>
                </a:lnTo>
                <a:lnTo>
                  <a:pt x="38399" y="25524"/>
                </a:lnTo>
                <a:lnTo>
                  <a:pt x="44479" y="31625"/>
                </a:lnTo>
                <a:lnTo>
                  <a:pt x="57119" y="18782"/>
                </a:lnTo>
                <a:close/>
              </a:path>
              <a:path w="120000" h="120000" extrusionOk="0">
                <a:moveTo>
                  <a:pt x="44479" y="31625"/>
                </a:moveTo>
                <a:lnTo>
                  <a:pt x="38399" y="25524"/>
                </a:lnTo>
                <a:lnTo>
                  <a:pt x="25439" y="38046"/>
                </a:lnTo>
                <a:lnTo>
                  <a:pt x="31839" y="44467"/>
                </a:lnTo>
                <a:lnTo>
                  <a:pt x="44479" y="31625"/>
                </a:lnTo>
                <a:close/>
              </a:path>
              <a:path w="120000" h="120000" extrusionOk="0">
                <a:moveTo>
                  <a:pt x="31839" y="44467"/>
                </a:moveTo>
                <a:lnTo>
                  <a:pt x="25439" y="38046"/>
                </a:lnTo>
                <a:lnTo>
                  <a:pt x="25439" y="50970"/>
                </a:lnTo>
                <a:lnTo>
                  <a:pt x="31839" y="44467"/>
                </a:lnTo>
                <a:close/>
              </a:path>
              <a:path w="120000" h="120000" extrusionOk="0">
                <a:moveTo>
                  <a:pt x="119999" y="107397"/>
                </a:moveTo>
                <a:lnTo>
                  <a:pt x="44479" y="31625"/>
                </a:lnTo>
                <a:lnTo>
                  <a:pt x="31839" y="44467"/>
                </a:lnTo>
                <a:lnTo>
                  <a:pt x="107039" y="119919"/>
                </a:lnTo>
                <a:lnTo>
                  <a:pt x="119999" y="107397"/>
                </a:lnTo>
                <a:close/>
              </a:path>
            </a:pathLst>
          </a:custGeom>
          <a:solidFill>
            <a:srgbClr val="16337D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493" name="Shape 493"/>
          <p:cNvSpPr/>
          <p:nvPr/>
        </p:nvSpPr>
        <p:spPr>
          <a:xfrm>
            <a:off x="3795289" y="3690180"/>
            <a:ext cx="156753" cy="5232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647" y="35524"/>
                </a:moveTo>
                <a:lnTo>
                  <a:pt x="60352" y="0"/>
                </a:lnTo>
                <a:lnTo>
                  <a:pt x="0" y="35524"/>
                </a:lnTo>
                <a:lnTo>
                  <a:pt x="40234" y="35524"/>
                </a:lnTo>
                <a:lnTo>
                  <a:pt x="40234" y="29497"/>
                </a:lnTo>
                <a:lnTo>
                  <a:pt x="79411" y="29497"/>
                </a:lnTo>
                <a:lnTo>
                  <a:pt x="79411" y="35524"/>
                </a:lnTo>
                <a:lnTo>
                  <a:pt x="119647" y="35524"/>
                </a:lnTo>
                <a:close/>
              </a:path>
              <a:path w="120000" h="120000" extrusionOk="0">
                <a:moveTo>
                  <a:pt x="79411" y="35524"/>
                </a:moveTo>
                <a:lnTo>
                  <a:pt x="79411" y="29497"/>
                </a:lnTo>
                <a:lnTo>
                  <a:pt x="40234" y="29497"/>
                </a:lnTo>
                <a:lnTo>
                  <a:pt x="40234" y="35524"/>
                </a:lnTo>
                <a:lnTo>
                  <a:pt x="79411" y="35524"/>
                </a:lnTo>
                <a:close/>
              </a:path>
              <a:path w="120000" h="120000" extrusionOk="0">
                <a:moveTo>
                  <a:pt x="79411" y="119894"/>
                </a:moveTo>
                <a:lnTo>
                  <a:pt x="79411" y="35524"/>
                </a:lnTo>
                <a:lnTo>
                  <a:pt x="40234" y="35524"/>
                </a:lnTo>
                <a:lnTo>
                  <a:pt x="40234" y="119894"/>
                </a:lnTo>
                <a:lnTo>
                  <a:pt x="79411" y="119894"/>
                </a:lnTo>
                <a:close/>
              </a:path>
            </a:pathLst>
          </a:custGeom>
          <a:solidFill>
            <a:srgbClr val="16337D"/>
          </a:solid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499" name="Shape 499"/>
          <p:cNvSpPr txBox="1"/>
          <p:nvPr/>
        </p:nvSpPr>
        <p:spPr>
          <a:xfrm>
            <a:off x="2432456" y="1401524"/>
            <a:ext cx="6019500" cy="4055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316905" marR="0" lvl="0" indent="-8804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con Reservorio:</a:t>
            </a:r>
          </a:p>
          <a:p>
            <a:pPr marL="11527" marR="0" lvl="0" indent="-11527" algn="l" rtl="0">
              <a:spcBef>
                <a:spcPts val="517"/>
              </a:spcBef>
              <a:spcAft>
                <a:spcPts val="0"/>
              </a:spcAft>
              <a:buSzPct val="25000"/>
              <a:buNone/>
            </a:pPr>
            <a:r>
              <a:rPr lang="en-US" sz="2178" b="1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Precauciones:</a:t>
            </a:r>
          </a:p>
          <a:p>
            <a:pPr marL="322743" marR="2826879" lvl="0" indent="-322743" algn="just" rtl="0">
              <a:lnSpc>
                <a:spcPct val="99800"/>
              </a:lnSpc>
              <a:spcBef>
                <a:spcPts val="517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Evitar que la mascarilla  quede presionando los  globos oculares.</a:t>
            </a:r>
          </a:p>
          <a:p>
            <a:pPr marL="322743" marR="2366395" lvl="0" indent="-322743" algn="l" rtl="0">
              <a:lnSpc>
                <a:spcPct val="99900"/>
              </a:lnSpc>
              <a:spcBef>
                <a:spcPts val="522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Evitar que el reservorio se  colapse, mantener	un flujo  de oxígeno entre 10 - 15  lpm.</a:t>
            </a:r>
          </a:p>
          <a:p>
            <a:pPr marL="322743" marR="2471286" lvl="0" indent="-322743" algn="l" rtl="0">
              <a:spcBef>
                <a:spcPts val="508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Vigilar que las conexiones  no se acoden.</a:t>
            </a:r>
          </a:p>
        </p:txBody>
      </p:sp>
      <p:sp>
        <p:nvSpPr>
          <p:cNvPr id="500" name="Shape 500"/>
          <p:cNvSpPr/>
          <p:nvPr/>
        </p:nvSpPr>
        <p:spPr>
          <a:xfrm>
            <a:off x="6713685" y="2452282"/>
            <a:ext cx="3320884" cy="3688796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01" name="Shape 501"/>
          <p:cNvSpPr/>
          <p:nvPr/>
        </p:nvSpPr>
        <p:spPr>
          <a:xfrm>
            <a:off x="6644528" y="2383125"/>
            <a:ext cx="3320884" cy="368879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507" name="Shape 507"/>
          <p:cNvSpPr txBox="1"/>
          <p:nvPr/>
        </p:nvSpPr>
        <p:spPr>
          <a:xfrm>
            <a:off x="2432448" y="1332925"/>
            <a:ext cx="7019700" cy="4578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316905" marR="0" lvl="0" indent="-8804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con Reservorio:</a:t>
            </a:r>
          </a:p>
          <a:p>
            <a:pPr marL="11527" marR="0" lvl="0" indent="-11527" algn="l" rtl="0">
              <a:spcBef>
                <a:spcPts val="517"/>
              </a:spcBef>
              <a:spcAft>
                <a:spcPts val="0"/>
              </a:spcAft>
              <a:buSzPct val="25000"/>
              <a:buNone/>
            </a:pPr>
            <a:r>
              <a:rPr lang="en-US" sz="2178" b="1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Precauciones:</a:t>
            </a:r>
          </a:p>
          <a:p>
            <a:pPr marL="322743" marR="2340460" lvl="0" indent="-322743" algn="l" rtl="0">
              <a:spcBef>
                <a:spcPts val="513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Mantener control de	SatO</a:t>
            </a:r>
            <a:r>
              <a:rPr lang="en-US" sz="2178" baseline="-25000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2  </a:t>
            </a: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o GSA según indicación.</a:t>
            </a:r>
          </a:p>
          <a:p>
            <a:pPr marL="0" marR="0" lvl="0" indent="0" algn="l" rtl="0">
              <a:spcBef>
                <a:spcPts val="50"/>
              </a:spcBef>
              <a:buClr>
                <a:srgbClr val="9999FF"/>
              </a:buClr>
              <a:buFont typeface="Noto Sans Symbols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2" marR="2472438" lvl="0" indent="-322742" algn="l" rtl="0">
              <a:lnSpc>
                <a:spcPct val="99900"/>
              </a:lnSpc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Mantener al paciente con  vía aérea permeable, libre  de secreciones y en  posición semisentada.</a:t>
            </a:r>
          </a:p>
          <a:p>
            <a:pPr marR="2472438" lvl="0" algn="l" rtl="0">
              <a:lnSpc>
                <a:spcPct val="999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78">
              <a:solidFill>
                <a:schemeClr val="dk1"/>
              </a:solidFill>
            </a:endParaRPr>
          </a:p>
          <a:p>
            <a:pPr marL="322743" marR="2811318" lvl="0" indent="-322743" algn="l" rtl="0">
              <a:lnSpc>
                <a:spcPct val="119605"/>
              </a:lnSpc>
              <a:spcBef>
                <a:spcPts val="0"/>
              </a:spcBef>
              <a:buClr>
                <a:srgbClr val="9999FF"/>
              </a:buClr>
              <a:buSzPct val="99000"/>
              <a:buFont typeface="Noto Sans Symbols"/>
              <a:buChar char="❖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No llenar con exceso el  </a:t>
            </a:r>
            <a:r>
              <a:rPr lang="en-US" sz="2178">
                <a:solidFill>
                  <a:srgbClr val="16337C"/>
                </a:solidFill>
              </a:rPr>
              <a:t>humidificador</a:t>
            </a: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508" name="Shape 508"/>
          <p:cNvSpPr/>
          <p:nvPr/>
        </p:nvSpPr>
        <p:spPr>
          <a:xfrm>
            <a:off x="6948817" y="2283541"/>
            <a:ext cx="2503456" cy="376348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09" name="Shape 509"/>
          <p:cNvSpPr/>
          <p:nvPr/>
        </p:nvSpPr>
        <p:spPr>
          <a:xfrm>
            <a:off x="6879660" y="2214384"/>
            <a:ext cx="2503456" cy="3763485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Shape 514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SISTEMAS DE SUMINISTRO DE O</a:t>
            </a:r>
            <a:r>
              <a:rPr lang="en-US" sz="2587" b="0" i="0" u="none" strike="noStrike" cap="none" baseline="-25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2</a:t>
            </a:r>
          </a:p>
        </p:txBody>
      </p:sp>
      <p:sp>
        <p:nvSpPr>
          <p:cNvPr id="515" name="Shape 515"/>
          <p:cNvSpPr txBox="1"/>
          <p:nvPr/>
        </p:nvSpPr>
        <p:spPr>
          <a:xfrm>
            <a:off x="2432456" y="1434548"/>
            <a:ext cx="6019500" cy="4401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316905" marR="0" lvl="0" indent="-8804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904" b="1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Mascarilla con Reservorio:</a:t>
            </a:r>
          </a:p>
          <a:p>
            <a:pPr marL="11527" marR="0" lvl="0" indent="-11527" algn="l" rtl="0">
              <a:spcBef>
                <a:spcPts val="522"/>
              </a:spcBef>
              <a:spcAft>
                <a:spcPts val="0"/>
              </a:spcAft>
              <a:buSzPct val="25000"/>
              <a:buNone/>
            </a:pPr>
            <a:r>
              <a:rPr lang="en-US" sz="2087" b="1">
                <a:solidFill>
                  <a:srgbClr val="000099"/>
                </a:solidFill>
                <a:latin typeface="Arial"/>
                <a:ea typeface="Arial"/>
                <a:cs typeface="Arial"/>
                <a:sym typeface="Arial"/>
              </a:rPr>
              <a:t>Precauciones:</a:t>
            </a:r>
          </a:p>
          <a:p>
            <a:pPr marL="322743" marR="3335199" lvl="0" indent="-322743" algn="l" rtl="0">
              <a:lnSpc>
                <a:spcPct val="100400"/>
              </a:lnSpc>
              <a:spcBef>
                <a:spcPts val="490"/>
              </a:spcBef>
              <a:spcAft>
                <a:spcPts val="0"/>
              </a:spcAft>
              <a:buClr>
                <a:srgbClr val="9999FF"/>
              </a:buClr>
              <a:buSzPct val="99380"/>
              <a:buFont typeface="Noto Sans Symbols"/>
              <a:buChar char="❖"/>
            </a:pPr>
            <a:r>
              <a:rPr lang="en-US" sz="2087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Indicación sólo para  pacientes agudos.</a:t>
            </a:r>
          </a:p>
          <a:p>
            <a:pPr marL="0" marR="0" lvl="0" indent="0" algn="l" rtl="0">
              <a:spcBef>
                <a:spcPts val="14"/>
              </a:spcBef>
              <a:buClr>
                <a:srgbClr val="9999FF"/>
              </a:buClr>
              <a:buFont typeface="Noto Sans Symbols"/>
              <a:buNone/>
            </a:pPr>
            <a:endParaRPr sz="1996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2335849" lvl="0" indent="-322743" algn="l" rtl="0">
              <a:lnSpc>
                <a:spcPct val="100400"/>
              </a:lnSpc>
              <a:spcBef>
                <a:spcPts val="0"/>
              </a:spcBef>
              <a:spcAft>
                <a:spcPts val="0"/>
              </a:spcAft>
              <a:buClr>
                <a:srgbClr val="9999FF"/>
              </a:buClr>
              <a:buSzPct val="99380"/>
              <a:buFont typeface="Noto Sans Symbols"/>
              <a:buChar char="❖"/>
            </a:pPr>
            <a:r>
              <a:rPr lang="en-US" sz="2087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No usar por mas de 4 horas,  por	retención de CO</a:t>
            </a:r>
            <a:r>
              <a:rPr lang="en-US" sz="2042" baseline="-25000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087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spcBef>
                <a:spcPts val="18"/>
              </a:spcBef>
              <a:buClr>
                <a:srgbClr val="9999FF"/>
              </a:buClr>
              <a:buFont typeface="Noto Sans Symbols"/>
              <a:buNone/>
            </a:pPr>
            <a:endParaRPr sz="1996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2379074" lvl="0" indent="-322743" algn="l" rtl="0">
              <a:lnSpc>
                <a:spcPct val="100099"/>
              </a:lnSpc>
              <a:spcBef>
                <a:spcPts val="0"/>
              </a:spcBef>
              <a:buClr>
                <a:srgbClr val="9999FF"/>
              </a:buClr>
              <a:buSzPct val="99380"/>
              <a:buFont typeface="Noto Sans Symbols"/>
              <a:buChar char="❖"/>
            </a:pPr>
            <a:r>
              <a:rPr lang="en-US" sz="2087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Verificar que las válvulas  queden bien ubicadas en su  sitio para lograr la  concentración esperada de  Oxígeno (95%).</a:t>
            </a:r>
          </a:p>
        </p:txBody>
      </p:sp>
      <p:sp>
        <p:nvSpPr>
          <p:cNvPr id="516" name="Shape 516"/>
          <p:cNvSpPr/>
          <p:nvPr/>
        </p:nvSpPr>
        <p:spPr>
          <a:xfrm>
            <a:off x="6095428" y="2542185"/>
            <a:ext cx="4149376" cy="3174273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17" name="Shape 517"/>
          <p:cNvSpPr txBox="1">
            <a:spLocks noGrp="1"/>
          </p:cNvSpPr>
          <p:nvPr>
            <p:ph type="ftr" idx="11"/>
          </p:nvPr>
        </p:nvSpPr>
        <p:spPr>
          <a:xfrm>
            <a:off x="2432456" y="6229603"/>
            <a:ext cx="1581950" cy="2564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l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E.U. Pamela Mondaca Cruz</a:t>
            </a:r>
          </a:p>
        </p:txBody>
      </p:sp>
      <p:sp>
        <p:nvSpPr>
          <p:cNvPr id="518" name="Shape 518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 txBox="1"/>
          <p:nvPr/>
        </p:nvSpPr>
        <p:spPr>
          <a:xfrm>
            <a:off x="2684184" y="1147071"/>
            <a:ext cx="7223376" cy="3211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087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MANIOBRAS PARA EL MANEJO DE LA VIA AEREA</a:t>
            </a:r>
          </a:p>
        </p:txBody>
      </p:sp>
      <p:sp>
        <p:nvSpPr>
          <p:cNvPr id="524" name="Shape 524"/>
          <p:cNvSpPr/>
          <p:nvPr/>
        </p:nvSpPr>
        <p:spPr>
          <a:xfrm>
            <a:off x="5511748" y="1697094"/>
            <a:ext cx="4504840" cy="205809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25" name="Shape 525"/>
          <p:cNvSpPr/>
          <p:nvPr/>
        </p:nvSpPr>
        <p:spPr>
          <a:xfrm>
            <a:off x="5958498" y="2857538"/>
            <a:ext cx="2509221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19988" y="0"/>
                </a:lnTo>
              </a:path>
            </a:pathLst>
          </a:custGeom>
          <a:noFill/>
          <a:ln w="213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26" name="Shape 526"/>
          <p:cNvSpPr/>
          <p:nvPr/>
        </p:nvSpPr>
        <p:spPr>
          <a:xfrm>
            <a:off x="5947432" y="2846473"/>
            <a:ext cx="2509221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19988" y="0"/>
                </a:lnTo>
              </a:path>
            </a:pathLst>
          </a:custGeom>
          <a:noFill/>
          <a:ln w="21325" cap="flat" cmpd="sng">
            <a:solidFill>
              <a:srgbClr val="16337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27" name="Shape 527"/>
          <p:cNvSpPr txBox="1"/>
          <p:nvPr/>
        </p:nvSpPr>
        <p:spPr>
          <a:xfrm>
            <a:off x="5511748" y="1697094"/>
            <a:ext cx="4504957" cy="2002235"/>
          </a:xfrm>
          <a:prstGeom prst="rect">
            <a:avLst/>
          </a:prstGeom>
          <a:noFill/>
          <a:ln w="1267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2825" rIns="0" bIns="0" anchor="t" anchorCtr="0">
            <a:noAutofit/>
          </a:bodyPr>
          <a:lstStyle/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Aspiración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Tracción mandibular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Cánula	orofaríngea</a:t>
            </a:r>
          </a:p>
        </p:txBody>
      </p:sp>
      <p:sp>
        <p:nvSpPr>
          <p:cNvPr id="528" name="Shape 528"/>
          <p:cNvSpPr txBox="1"/>
          <p:nvPr/>
        </p:nvSpPr>
        <p:spPr>
          <a:xfrm>
            <a:off x="2688333" y="2479942"/>
            <a:ext cx="1845320" cy="5027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3266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SIMPLES</a:t>
            </a:r>
          </a:p>
        </p:txBody>
      </p:sp>
      <p:sp>
        <p:nvSpPr>
          <p:cNvPr id="529" name="Shape 529"/>
          <p:cNvSpPr txBox="1"/>
          <p:nvPr/>
        </p:nvSpPr>
        <p:spPr>
          <a:xfrm>
            <a:off x="2650990" y="4720605"/>
            <a:ext cx="2606040" cy="5027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3266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COMPLEJAS</a:t>
            </a:r>
          </a:p>
        </p:txBody>
      </p:sp>
      <p:sp>
        <p:nvSpPr>
          <p:cNvPr id="530" name="Shape 530"/>
          <p:cNvSpPr/>
          <p:nvPr/>
        </p:nvSpPr>
        <p:spPr>
          <a:xfrm>
            <a:off x="5507598" y="4147996"/>
            <a:ext cx="4508990" cy="200138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31" name="Shape 531"/>
          <p:cNvSpPr txBox="1"/>
          <p:nvPr/>
        </p:nvSpPr>
        <p:spPr>
          <a:xfrm>
            <a:off x="5507598" y="4147994"/>
            <a:ext cx="4508991" cy="1862581"/>
          </a:xfrm>
          <a:prstGeom prst="rect">
            <a:avLst/>
          </a:prstGeom>
          <a:noFill/>
          <a:ln w="1267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2825" rIns="0" bIns="0" anchor="t" anchorCtr="0">
            <a:noAutofit/>
          </a:bodyPr>
          <a:lstStyle/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Ventilación con Bolsa Mascarilla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Intubación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Cricotirotomía</a:t>
            </a:r>
          </a:p>
        </p:txBody>
      </p:sp>
      <p:sp>
        <p:nvSpPr>
          <p:cNvPr id="532" name="Shape 532"/>
          <p:cNvSpPr/>
          <p:nvPr/>
        </p:nvSpPr>
        <p:spPr>
          <a:xfrm>
            <a:off x="4919769" y="2514523"/>
            <a:ext cx="521438" cy="326416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33" name="Shape 533"/>
          <p:cNvSpPr/>
          <p:nvPr/>
        </p:nvSpPr>
        <p:spPr>
          <a:xfrm>
            <a:off x="4919771" y="2514522"/>
            <a:ext cx="521553" cy="3267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59" y="0"/>
                </a:moveTo>
                <a:lnTo>
                  <a:pt x="90059" y="29968"/>
                </a:lnTo>
                <a:lnTo>
                  <a:pt x="0" y="29968"/>
                </a:lnTo>
                <a:lnTo>
                  <a:pt x="0" y="89904"/>
                </a:lnTo>
                <a:lnTo>
                  <a:pt x="90059" y="89904"/>
                </a:lnTo>
                <a:lnTo>
                  <a:pt x="90059" y="119873"/>
                </a:lnTo>
                <a:lnTo>
                  <a:pt x="119973" y="59936"/>
                </a:lnTo>
                <a:lnTo>
                  <a:pt x="90059" y="0"/>
                </a:lnTo>
                <a:close/>
              </a:path>
            </a:pathLst>
          </a:custGeom>
          <a:noFill/>
          <a:ln w="9525" cap="flat" cmpd="sng">
            <a:solidFill>
              <a:srgbClr val="16337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34" name="Shape 534"/>
          <p:cNvSpPr txBox="1">
            <a:spLocks noGrp="1"/>
          </p:cNvSpPr>
          <p:nvPr>
            <p:ph type="ftr" idx="11"/>
          </p:nvPr>
        </p:nvSpPr>
        <p:spPr>
          <a:xfrm>
            <a:off x="2560932" y="375056"/>
            <a:ext cx="5389867" cy="12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l" rtl="0">
              <a:lnSpc>
                <a:spcPct val="112444"/>
              </a:lnSpc>
              <a:spcBef>
                <a:spcPts val="0"/>
              </a:spcBef>
              <a:buSzPct val="25000"/>
              <a:buNone/>
            </a:pPr>
            <a:r>
              <a:rPr lang="en-US"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rPr>
              <a:t>E.U. Pamela Mondaca Cruz</a:t>
            </a:r>
          </a:p>
        </p:txBody>
      </p:sp>
      <p:sp>
        <p:nvSpPr>
          <p:cNvPr id="535" name="Shape 535"/>
          <p:cNvSpPr txBox="1">
            <a:spLocks noGrp="1"/>
          </p:cNvSpPr>
          <p:nvPr>
            <p:ph type="dt" idx="10"/>
          </p:nvPr>
        </p:nvSpPr>
        <p:spPr>
          <a:xfrm>
            <a:off x="8099389" y="376020"/>
            <a:ext cx="3177119" cy="12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12444"/>
              </a:lnSpc>
              <a:spcBef>
                <a:spcPts val="0"/>
              </a:spcBef>
              <a:buSzPct val="25000"/>
              <a:buNone/>
            </a:pPr>
            <a:r>
              <a:rPr lang="en-US"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rPr>
              <a:t>UCI CCV HLCM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TRACCIÓN MANDIBULAR</a:t>
            </a:r>
          </a:p>
        </p:txBody>
      </p:sp>
      <p:sp>
        <p:nvSpPr>
          <p:cNvPr id="541" name="Shape 541"/>
          <p:cNvSpPr/>
          <p:nvPr/>
        </p:nvSpPr>
        <p:spPr>
          <a:xfrm>
            <a:off x="3474405" y="1651451"/>
            <a:ext cx="5378975" cy="44343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42" name="Shape 542"/>
          <p:cNvSpPr/>
          <p:nvPr/>
        </p:nvSpPr>
        <p:spPr>
          <a:xfrm>
            <a:off x="3485469" y="1661133"/>
            <a:ext cx="5359612" cy="441632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43" name="Shape 543"/>
          <p:cNvSpPr/>
          <p:nvPr/>
        </p:nvSpPr>
        <p:spPr>
          <a:xfrm>
            <a:off x="3416312" y="1591976"/>
            <a:ext cx="5359612" cy="4416321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44" name="Shape 544"/>
          <p:cNvSpPr/>
          <p:nvPr/>
        </p:nvSpPr>
        <p:spPr>
          <a:xfrm>
            <a:off x="3412162" y="1587828"/>
            <a:ext cx="5368257" cy="44248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19993"/>
                </a:lnTo>
                <a:lnTo>
                  <a:pt x="119992" y="119993"/>
                </a:lnTo>
                <a:lnTo>
                  <a:pt x="119992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45" name="Shape 545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/>
          <p:nvPr/>
        </p:nvSpPr>
        <p:spPr>
          <a:xfrm>
            <a:off x="2684184" y="1147071"/>
            <a:ext cx="7223376" cy="3211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087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MANIOBRAS PARA EL MANEJO DE LA VIA AEREA</a:t>
            </a:r>
          </a:p>
        </p:txBody>
      </p:sp>
      <p:sp>
        <p:nvSpPr>
          <p:cNvPr id="551" name="Shape 551"/>
          <p:cNvSpPr/>
          <p:nvPr/>
        </p:nvSpPr>
        <p:spPr>
          <a:xfrm>
            <a:off x="5511748" y="1697094"/>
            <a:ext cx="4504840" cy="205809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52" name="Shape 552"/>
          <p:cNvSpPr txBox="1"/>
          <p:nvPr/>
        </p:nvSpPr>
        <p:spPr>
          <a:xfrm>
            <a:off x="5511748" y="1697094"/>
            <a:ext cx="4504957" cy="2002235"/>
          </a:xfrm>
          <a:prstGeom prst="rect">
            <a:avLst/>
          </a:prstGeom>
          <a:noFill/>
          <a:ln w="1267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2825" rIns="0" bIns="0" anchor="t" anchorCtr="0">
            <a:noAutofit/>
          </a:bodyPr>
          <a:lstStyle/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Aspiración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Tracción mandibular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Cánula	orofaríngea</a:t>
            </a:r>
          </a:p>
        </p:txBody>
      </p:sp>
      <p:sp>
        <p:nvSpPr>
          <p:cNvPr id="553" name="Shape 553"/>
          <p:cNvSpPr/>
          <p:nvPr/>
        </p:nvSpPr>
        <p:spPr>
          <a:xfrm>
            <a:off x="5958498" y="3652835"/>
            <a:ext cx="2446981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19988" y="0"/>
                </a:lnTo>
              </a:path>
            </a:pathLst>
          </a:custGeom>
          <a:noFill/>
          <a:ln w="213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54" name="Shape 554"/>
          <p:cNvSpPr/>
          <p:nvPr/>
        </p:nvSpPr>
        <p:spPr>
          <a:xfrm>
            <a:off x="5947432" y="3641769"/>
            <a:ext cx="2446981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19988" y="0"/>
                </a:lnTo>
              </a:path>
            </a:pathLst>
          </a:custGeom>
          <a:noFill/>
          <a:ln w="21325" cap="flat" cmpd="sng">
            <a:solidFill>
              <a:srgbClr val="16337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55" name="Shape 555"/>
          <p:cNvSpPr txBox="1"/>
          <p:nvPr/>
        </p:nvSpPr>
        <p:spPr>
          <a:xfrm>
            <a:off x="2688333" y="2479942"/>
            <a:ext cx="1845320" cy="5027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3266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SIMPLES</a:t>
            </a:r>
          </a:p>
        </p:txBody>
      </p:sp>
      <p:sp>
        <p:nvSpPr>
          <p:cNvPr id="556" name="Shape 556"/>
          <p:cNvSpPr txBox="1"/>
          <p:nvPr/>
        </p:nvSpPr>
        <p:spPr>
          <a:xfrm>
            <a:off x="2650990" y="4720605"/>
            <a:ext cx="2606040" cy="5027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3266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COMPLEJAS</a:t>
            </a:r>
          </a:p>
        </p:txBody>
      </p:sp>
      <p:sp>
        <p:nvSpPr>
          <p:cNvPr id="557" name="Shape 557"/>
          <p:cNvSpPr/>
          <p:nvPr/>
        </p:nvSpPr>
        <p:spPr>
          <a:xfrm>
            <a:off x="5507598" y="4147996"/>
            <a:ext cx="4508990" cy="200138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58" name="Shape 558"/>
          <p:cNvSpPr txBox="1"/>
          <p:nvPr/>
        </p:nvSpPr>
        <p:spPr>
          <a:xfrm>
            <a:off x="5507598" y="4147994"/>
            <a:ext cx="4508991" cy="1862581"/>
          </a:xfrm>
          <a:prstGeom prst="rect">
            <a:avLst/>
          </a:prstGeom>
          <a:noFill/>
          <a:ln w="1267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2825" rIns="0" bIns="0" anchor="t" anchorCtr="0">
            <a:noAutofit/>
          </a:bodyPr>
          <a:lstStyle/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Ventilación con Bolsa Mascarilla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Intubación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Cricotirotomía</a:t>
            </a:r>
          </a:p>
        </p:txBody>
      </p:sp>
      <p:sp>
        <p:nvSpPr>
          <p:cNvPr id="559" name="Shape 559"/>
          <p:cNvSpPr/>
          <p:nvPr/>
        </p:nvSpPr>
        <p:spPr>
          <a:xfrm>
            <a:off x="4919769" y="3362380"/>
            <a:ext cx="521438" cy="3278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60" name="Shape 560"/>
          <p:cNvSpPr/>
          <p:nvPr/>
        </p:nvSpPr>
        <p:spPr>
          <a:xfrm>
            <a:off x="4919771" y="3362380"/>
            <a:ext cx="521553" cy="3279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59" y="0"/>
                </a:moveTo>
                <a:lnTo>
                  <a:pt x="90059" y="29862"/>
                </a:lnTo>
                <a:lnTo>
                  <a:pt x="0" y="29862"/>
                </a:lnTo>
                <a:lnTo>
                  <a:pt x="0" y="89588"/>
                </a:lnTo>
                <a:lnTo>
                  <a:pt x="90059" y="89588"/>
                </a:lnTo>
                <a:lnTo>
                  <a:pt x="90059" y="119957"/>
                </a:lnTo>
                <a:lnTo>
                  <a:pt x="119973" y="59725"/>
                </a:lnTo>
                <a:lnTo>
                  <a:pt x="90059" y="0"/>
                </a:lnTo>
                <a:close/>
              </a:path>
            </a:pathLst>
          </a:custGeom>
          <a:noFill/>
          <a:ln w="9525" cap="flat" cmpd="sng">
            <a:solidFill>
              <a:srgbClr val="16337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61" name="Shape 561"/>
          <p:cNvSpPr txBox="1">
            <a:spLocks noGrp="1"/>
          </p:cNvSpPr>
          <p:nvPr>
            <p:ph type="dt" idx="10"/>
          </p:nvPr>
        </p:nvSpPr>
        <p:spPr>
          <a:xfrm>
            <a:off x="8099389" y="376020"/>
            <a:ext cx="3177119" cy="12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12444"/>
              </a:lnSpc>
              <a:spcBef>
                <a:spcPts val="0"/>
              </a:spcBef>
              <a:buSzPct val="25000"/>
              <a:buNone/>
            </a:pPr>
            <a:r>
              <a:rPr lang="en-US"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rPr>
              <a:t>UCI CCV HLCM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Shape 566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CÁNULAS OROFARÍNGEA</a:t>
            </a:r>
          </a:p>
        </p:txBody>
      </p:sp>
      <p:sp>
        <p:nvSpPr>
          <p:cNvPr id="567" name="Shape 567"/>
          <p:cNvSpPr txBox="1"/>
          <p:nvPr/>
        </p:nvSpPr>
        <p:spPr>
          <a:xfrm>
            <a:off x="2432449" y="1745575"/>
            <a:ext cx="7737900" cy="17877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322166" marR="4611" lvl="0" indent="-322166" algn="l" rtl="0">
              <a:spcBef>
                <a:spcPts val="0"/>
              </a:spcBef>
              <a:buSzPct val="25000"/>
              <a:buNone/>
            </a:pPr>
            <a:r>
              <a:rPr lang="en-US" sz="2904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904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Dispositivo que se adapta a la parte  posterior de la lengua para separarla de  las estructuras blandas de la hipofarínge y  la pared posterior de la faringe.</a:t>
            </a:r>
          </a:p>
        </p:txBody>
      </p:sp>
      <p:sp>
        <p:nvSpPr>
          <p:cNvPr id="568" name="Shape 568"/>
          <p:cNvSpPr/>
          <p:nvPr/>
        </p:nvSpPr>
        <p:spPr>
          <a:xfrm>
            <a:off x="4136575" y="3607824"/>
            <a:ext cx="4066800" cy="25194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69" name="Shape 569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 txBox="1"/>
          <p:nvPr/>
        </p:nvSpPr>
        <p:spPr>
          <a:xfrm>
            <a:off x="2323606" y="555954"/>
            <a:ext cx="3979800" cy="4538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62805" marR="0" lvl="0" indent="-8805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541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Cánulas Orofaríngea</a:t>
            </a:r>
          </a:p>
          <a:p>
            <a:pPr marL="322166" marR="432820" lvl="0" indent="-322166" algn="l" rtl="0">
              <a:lnSpc>
                <a:spcPct val="107870"/>
              </a:lnSpc>
              <a:spcBef>
                <a:spcPts val="1184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Se emplea en lactante  o niño </a:t>
            </a:r>
            <a:r>
              <a:rPr lang="en-US" sz="254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inconsciente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, si  los procedimientos  para abrir la vía aérea  no logran mantener  una vía aérea  despejada.</a:t>
            </a:r>
          </a:p>
          <a:p>
            <a:pPr marL="0" marR="0" lvl="0" indent="0" algn="l" rtl="0">
              <a:spcBef>
                <a:spcPts val="9"/>
              </a:spcBef>
              <a:spcAft>
                <a:spcPts val="0"/>
              </a:spcAft>
              <a:buNone/>
            </a:pPr>
            <a:endParaRPr sz="3449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166" marR="468553" lvl="0" indent="-322166" algn="l" rtl="0">
              <a:lnSpc>
                <a:spcPct val="107870"/>
              </a:lnSpc>
              <a:spcBef>
                <a:spcPts val="5"/>
              </a:spcBef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Nunca 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usar en  pacientes </a:t>
            </a:r>
            <a:r>
              <a:rPr lang="en-US" sz="254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conscientes  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o </a:t>
            </a:r>
            <a:r>
              <a:rPr lang="en-US" sz="2541" i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semiconsciente.</a:t>
            </a:r>
          </a:p>
        </p:txBody>
      </p:sp>
      <p:sp>
        <p:nvSpPr>
          <p:cNvPr id="575" name="Shape 575"/>
          <p:cNvSpPr/>
          <p:nvPr/>
        </p:nvSpPr>
        <p:spPr>
          <a:xfrm>
            <a:off x="6095428" y="2253113"/>
            <a:ext cx="3921162" cy="2840939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76" name="Shape 576"/>
          <p:cNvSpPr txBox="1">
            <a:spLocks noGrp="1"/>
          </p:cNvSpPr>
          <p:nvPr>
            <p:ph type="dt" idx="10"/>
          </p:nvPr>
        </p:nvSpPr>
        <p:spPr>
          <a:xfrm>
            <a:off x="8099389" y="376020"/>
            <a:ext cx="3177119" cy="12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12444"/>
              </a:lnSpc>
              <a:spcBef>
                <a:spcPts val="0"/>
              </a:spcBef>
              <a:buSzPct val="25000"/>
              <a:buNone/>
            </a:pPr>
            <a:r>
              <a:rPr lang="en-US"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rPr>
              <a:t>UCI CCV HLCM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AGENTES AMBIENTALES QUE AFECTAN O AGRAVAN EL ASMA  </a:t>
            </a:r>
          </a:p>
        </p:txBody>
      </p:sp>
      <p:grpSp>
        <p:nvGrpSpPr>
          <p:cNvPr id="164" name="Shape 164"/>
          <p:cNvGrpSpPr/>
          <p:nvPr/>
        </p:nvGrpSpPr>
        <p:grpSpPr>
          <a:xfrm>
            <a:off x="202246" y="2149666"/>
            <a:ext cx="11705728" cy="3997999"/>
            <a:chOff x="1525" y="710333"/>
            <a:chExt cx="11705728" cy="3997999"/>
          </a:xfrm>
        </p:grpSpPr>
        <p:sp>
          <p:nvSpPr>
            <p:cNvPr id="165" name="Shape 165"/>
            <p:cNvSpPr/>
            <p:nvPr/>
          </p:nvSpPr>
          <p:spPr>
            <a:xfrm>
              <a:off x="1525" y="710333"/>
              <a:ext cx="3047255" cy="1218901"/>
            </a:xfrm>
            <a:prstGeom prst="chevron">
              <a:avLst>
                <a:gd name="adj" fmla="val 50000"/>
              </a:avLst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" name="Shape 166"/>
            <p:cNvSpPr txBox="1"/>
            <p:nvPr/>
          </p:nvSpPr>
          <p:spPr>
            <a:xfrm>
              <a:off x="610975" y="710333"/>
              <a:ext cx="1828352" cy="1218901"/>
            </a:xfrm>
            <a:prstGeom prst="rect">
              <a:avLst/>
            </a:prstGeom>
            <a:noFill/>
            <a:ln>
              <a:noFill/>
            </a:ln>
          </p:spPr>
          <p:txBody>
            <a:bodyPr lIns="33000" tIns="16500" rIns="0" bIns="165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6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Agentes Específicos </a:t>
              </a:r>
            </a:p>
          </p:txBody>
        </p:sp>
        <p:sp>
          <p:nvSpPr>
            <p:cNvPr id="167" name="Shape 167"/>
            <p:cNvSpPr/>
            <p:nvPr/>
          </p:nvSpPr>
          <p:spPr>
            <a:xfrm>
              <a:off x="2652638" y="813939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" name="Shape 168"/>
            <p:cNvSpPr txBox="1"/>
            <p:nvPr/>
          </p:nvSpPr>
          <p:spPr>
            <a:xfrm>
              <a:off x="3158482" y="813939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Pólenes, Dermatofagoides, Caspa Animales. </a:t>
              </a:r>
            </a:p>
          </p:txBody>
        </p:sp>
        <p:sp>
          <p:nvSpPr>
            <p:cNvPr id="169" name="Shape 169"/>
            <p:cNvSpPr/>
            <p:nvPr/>
          </p:nvSpPr>
          <p:spPr>
            <a:xfrm>
              <a:off x="4827769" y="813939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" name="Shape 170"/>
            <p:cNvSpPr txBox="1"/>
            <p:nvPr/>
          </p:nvSpPr>
          <p:spPr>
            <a:xfrm>
              <a:off x="5333612" y="813939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Tartrazina y preservante de alimentos </a:t>
              </a:r>
            </a:p>
          </p:txBody>
        </p:sp>
        <p:sp>
          <p:nvSpPr>
            <p:cNvPr id="171" name="Shape 171"/>
            <p:cNvSpPr/>
            <p:nvPr/>
          </p:nvSpPr>
          <p:spPr>
            <a:xfrm>
              <a:off x="1525" y="2099882"/>
              <a:ext cx="3047255" cy="1218901"/>
            </a:xfrm>
            <a:prstGeom prst="chevron">
              <a:avLst>
                <a:gd name="adj" fmla="val 50000"/>
              </a:avLst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" name="Shape 172"/>
            <p:cNvSpPr txBox="1"/>
            <p:nvPr/>
          </p:nvSpPr>
          <p:spPr>
            <a:xfrm>
              <a:off x="610975" y="2099882"/>
              <a:ext cx="1828352" cy="1218901"/>
            </a:xfrm>
            <a:prstGeom prst="rect">
              <a:avLst/>
            </a:prstGeom>
            <a:noFill/>
            <a:ln>
              <a:noFill/>
            </a:ln>
          </p:spPr>
          <p:txBody>
            <a:bodyPr lIns="33000" tIns="16500" rIns="0" bIns="165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6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Irritantes Inespecíficos</a:t>
              </a:r>
            </a:p>
          </p:txBody>
        </p:sp>
        <p:sp>
          <p:nvSpPr>
            <p:cNvPr id="173" name="Shape 173"/>
            <p:cNvSpPr/>
            <p:nvPr/>
          </p:nvSpPr>
          <p:spPr>
            <a:xfrm>
              <a:off x="2652638" y="2203489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" name="Shape 174"/>
            <p:cNvSpPr txBox="1"/>
            <p:nvPr/>
          </p:nvSpPr>
          <p:spPr>
            <a:xfrm>
              <a:off x="3158482" y="2203489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Humo de tabaco</a:t>
              </a:r>
            </a:p>
          </p:txBody>
        </p:sp>
        <p:sp>
          <p:nvSpPr>
            <p:cNvPr id="175" name="Shape 175"/>
            <p:cNvSpPr/>
            <p:nvPr/>
          </p:nvSpPr>
          <p:spPr>
            <a:xfrm>
              <a:off x="4827769" y="2203489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" name="Shape 176"/>
            <p:cNvSpPr txBox="1"/>
            <p:nvPr/>
          </p:nvSpPr>
          <p:spPr>
            <a:xfrm>
              <a:off x="5333612" y="2203489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Productos de Combustión intradomiciliaria</a:t>
              </a:r>
            </a:p>
          </p:txBody>
        </p:sp>
        <p:sp>
          <p:nvSpPr>
            <p:cNvPr id="177" name="Shape 177"/>
            <p:cNvSpPr/>
            <p:nvPr/>
          </p:nvSpPr>
          <p:spPr>
            <a:xfrm>
              <a:off x="7002900" y="2203489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" name="Shape 178"/>
            <p:cNvSpPr txBox="1"/>
            <p:nvPr/>
          </p:nvSpPr>
          <p:spPr>
            <a:xfrm>
              <a:off x="7508743" y="2203489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Contaminación atmosférica</a:t>
              </a:r>
            </a:p>
          </p:txBody>
        </p:sp>
        <p:sp>
          <p:nvSpPr>
            <p:cNvPr id="179" name="Shape 179"/>
            <p:cNvSpPr/>
            <p:nvPr/>
          </p:nvSpPr>
          <p:spPr>
            <a:xfrm>
              <a:off x="9178031" y="2203489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" name="Shape 180"/>
            <p:cNvSpPr txBox="1"/>
            <p:nvPr/>
          </p:nvSpPr>
          <p:spPr>
            <a:xfrm>
              <a:off x="9683875" y="2203489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Solventes u otros agentes químicos domésticos</a:t>
              </a:r>
            </a:p>
          </p:txBody>
        </p:sp>
        <p:sp>
          <p:nvSpPr>
            <p:cNvPr id="181" name="Shape 181"/>
            <p:cNvSpPr/>
            <p:nvPr/>
          </p:nvSpPr>
          <p:spPr>
            <a:xfrm>
              <a:off x="1525" y="3489430"/>
              <a:ext cx="3047255" cy="1218901"/>
            </a:xfrm>
            <a:prstGeom prst="chevron">
              <a:avLst>
                <a:gd name="adj" fmla="val 50000"/>
              </a:avLst>
            </a:prstGeom>
            <a:gradFill>
              <a:gsLst>
                <a:gs pos="0">
                  <a:srgbClr val="C62B49"/>
                </a:gs>
                <a:gs pos="69000">
                  <a:srgbClr val="B2012E"/>
                </a:gs>
                <a:gs pos="100000">
                  <a:srgbClr val="A8022B"/>
                </a:gs>
              </a:gsLst>
              <a:lin ang="54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" name="Shape 182"/>
            <p:cNvSpPr txBox="1"/>
            <p:nvPr/>
          </p:nvSpPr>
          <p:spPr>
            <a:xfrm>
              <a:off x="610975" y="3489430"/>
              <a:ext cx="1828352" cy="1218901"/>
            </a:xfrm>
            <a:prstGeom prst="rect">
              <a:avLst/>
            </a:prstGeom>
            <a:noFill/>
            <a:ln>
              <a:noFill/>
            </a:ln>
          </p:spPr>
          <p:txBody>
            <a:bodyPr lIns="33000" tIns="16500" rIns="0" bIns="165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6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Medicamntos</a:t>
              </a:r>
            </a:p>
          </p:txBody>
        </p:sp>
        <p:sp>
          <p:nvSpPr>
            <p:cNvPr id="183" name="Shape 183"/>
            <p:cNvSpPr/>
            <p:nvPr/>
          </p:nvSpPr>
          <p:spPr>
            <a:xfrm>
              <a:off x="2652638" y="3593037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4" name="Shape 184"/>
            <p:cNvSpPr txBox="1"/>
            <p:nvPr/>
          </p:nvSpPr>
          <p:spPr>
            <a:xfrm>
              <a:off x="3158482" y="3593037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Betabloqueadores</a:t>
              </a:r>
            </a:p>
          </p:txBody>
        </p:sp>
        <p:sp>
          <p:nvSpPr>
            <p:cNvPr id="185" name="Shape 185"/>
            <p:cNvSpPr/>
            <p:nvPr/>
          </p:nvSpPr>
          <p:spPr>
            <a:xfrm>
              <a:off x="4827769" y="3593037"/>
              <a:ext cx="2529222" cy="1011688"/>
            </a:xfrm>
            <a:prstGeom prst="chevron">
              <a:avLst>
                <a:gd name="adj" fmla="val 50000"/>
              </a:avLst>
            </a:prstGeom>
            <a:solidFill>
              <a:srgbClr val="E5CBCD">
                <a:alpha val="89803"/>
              </a:srgbClr>
            </a:solidFill>
            <a:ln w="9525" cap="flat" cmpd="sng">
              <a:solidFill>
                <a:srgbClr val="E5CBCD">
                  <a:alpha val="89803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6" name="Shape 186"/>
            <p:cNvSpPr txBox="1"/>
            <p:nvPr/>
          </p:nvSpPr>
          <p:spPr>
            <a:xfrm>
              <a:off x="5333612" y="3593037"/>
              <a:ext cx="1517533" cy="1011688"/>
            </a:xfrm>
            <a:prstGeom prst="rect">
              <a:avLst/>
            </a:prstGeom>
            <a:noFill/>
            <a:ln>
              <a:noFill/>
            </a:ln>
          </p:spPr>
          <p:txBody>
            <a:bodyPr lIns="20300" tIns="10150" rIns="0" bIns="10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600">
                  <a:solidFill>
                    <a:schemeClr val="dk1"/>
                  </a:solidFill>
                  <a:latin typeface="Cabin"/>
                  <a:ea typeface="Cabin"/>
                  <a:cs typeface="Cabin"/>
                  <a:sym typeface="Cabin"/>
                </a:rPr>
                <a:t>AINES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CÁNULAS OROFARÍNGEA</a:t>
            </a:r>
          </a:p>
        </p:txBody>
      </p:sp>
      <p:sp>
        <p:nvSpPr>
          <p:cNvPr id="582" name="Shape 582"/>
          <p:cNvSpPr/>
          <p:nvPr/>
        </p:nvSpPr>
        <p:spPr>
          <a:xfrm>
            <a:off x="3147985" y="1658367"/>
            <a:ext cx="6030429" cy="452697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83" name="Shape 583"/>
          <p:cNvSpPr/>
          <p:nvPr/>
        </p:nvSpPr>
        <p:spPr>
          <a:xfrm>
            <a:off x="3157667" y="1668050"/>
            <a:ext cx="6012449" cy="4507608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84" name="Shape 584"/>
          <p:cNvSpPr/>
          <p:nvPr/>
        </p:nvSpPr>
        <p:spPr>
          <a:xfrm>
            <a:off x="3088511" y="1598894"/>
            <a:ext cx="6012449" cy="4507608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85" name="Shape 585"/>
          <p:cNvSpPr/>
          <p:nvPr/>
        </p:nvSpPr>
        <p:spPr>
          <a:xfrm>
            <a:off x="3084363" y="1594744"/>
            <a:ext cx="6021208" cy="451590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19990" y="120000"/>
                </a:lnTo>
                <a:lnTo>
                  <a:pt x="11999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86" name="Shape 586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Shape 591"/>
          <p:cNvSpPr txBox="1"/>
          <p:nvPr/>
        </p:nvSpPr>
        <p:spPr>
          <a:xfrm>
            <a:off x="2684184" y="1147071"/>
            <a:ext cx="7223376" cy="32117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2087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MANIOBRAS PARA EL MANEJO DE LA VIA AEREA</a:t>
            </a:r>
          </a:p>
        </p:txBody>
      </p:sp>
      <p:sp>
        <p:nvSpPr>
          <p:cNvPr id="592" name="Shape 592"/>
          <p:cNvSpPr/>
          <p:nvPr/>
        </p:nvSpPr>
        <p:spPr>
          <a:xfrm>
            <a:off x="5511748" y="1697094"/>
            <a:ext cx="4504840" cy="205809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93" name="Shape 593"/>
          <p:cNvSpPr txBox="1"/>
          <p:nvPr/>
        </p:nvSpPr>
        <p:spPr>
          <a:xfrm>
            <a:off x="5511748" y="1697094"/>
            <a:ext cx="4504957" cy="2002235"/>
          </a:xfrm>
          <a:prstGeom prst="rect">
            <a:avLst/>
          </a:prstGeom>
          <a:noFill/>
          <a:ln w="1267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2825" rIns="0" bIns="0" anchor="t" anchorCtr="0">
            <a:noAutofit/>
          </a:bodyPr>
          <a:lstStyle/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Aspiración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Tracción mandibular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313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Cánula	orofaríngea</a:t>
            </a:r>
          </a:p>
        </p:txBody>
      </p:sp>
      <p:sp>
        <p:nvSpPr>
          <p:cNvPr id="594" name="Shape 594"/>
          <p:cNvSpPr txBox="1"/>
          <p:nvPr/>
        </p:nvSpPr>
        <p:spPr>
          <a:xfrm>
            <a:off x="2688333" y="2479942"/>
            <a:ext cx="1845320" cy="5027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3266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SIMPLES</a:t>
            </a:r>
          </a:p>
        </p:txBody>
      </p:sp>
      <p:sp>
        <p:nvSpPr>
          <p:cNvPr id="595" name="Shape 595"/>
          <p:cNvSpPr txBox="1"/>
          <p:nvPr/>
        </p:nvSpPr>
        <p:spPr>
          <a:xfrm>
            <a:off x="2650990" y="4720605"/>
            <a:ext cx="2606040" cy="50276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11527" marR="0" lvl="0" indent="-11527" algn="l" rtl="0">
              <a:spcBef>
                <a:spcPts val="0"/>
              </a:spcBef>
              <a:buSzPct val="25000"/>
              <a:buNone/>
            </a:pPr>
            <a:r>
              <a:rPr lang="en-US" sz="3266" b="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COMPLEJAS</a:t>
            </a:r>
          </a:p>
        </p:txBody>
      </p:sp>
      <p:sp>
        <p:nvSpPr>
          <p:cNvPr id="596" name="Shape 596"/>
          <p:cNvSpPr/>
          <p:nvPr/>
        </p:nvSpPr>
        <p:spPr>
          <a:xfrm>
            <a:off x="5507598" y="4147996"/>
            <a:ext cx="4508990" cy="200138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97" name="Shape 597"/>
          <p:cNvSpPr/>
          <p:nvPr/>
        </p:nvSpPr>
        <p:spPr>
          <a:xfrm>
            <a:off x="5954348" y="4513139"/>
            <a:ext cx="397130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19989" y="0"/>
                </a:lnTo>
              </a:path>
            </a:pathLst>
          </a:custGeom>
          <a:noFill/>
          <a:ln w="213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98" name="Shape 598"/>
          <p:cNvSpPr/>
          <p:nvPr/>
        </p:nvSpPr>
        <p:spPr>
          <a:xfrm>
            <a:off x="5943285" y="4502075"/>
            <a:ext cx="3971300" cy="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19989" y="0"/>
                </a:lnTo>
              </a:path>
            </a:pathLst>
          </a:custGeom>
          <a:noFill/>
          <a:ln w="21325" cap="flat" cmpd="sng">
            <a:solidFill>
              <a:srgbClr val="16337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99" name="Shape 599"/>
          <p:cNvSpPr txBox="1"/>
          <p:nvPr/>
        </p:nvSpPr>
        <p:spPr>
          <a:xfrm>
            <a:off x="5507598" y="4147994"/>
            <a:ext cx="4508991" cy="1862581"/>
          </a:xfrm>
          <a:prstGeom prst="rect">
            <a:avLst/>
          </a:prstGeom>
          <a:noFill/>
          <a:ln w="12675" cap="flat" cmpd="sng">
            <a:solidFill>
              <a:srgbClr val="9595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32825" rIns="0" bIns="0" anchor="t" anchorCtr="0">
            <a:noAutofit/>
          </a:bodyPr>
          <a:lstStyle/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Ventilación con Bolsa Mascarilla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Intubación</a:t>
            </a:r>
          </a:p>
          <a:p>
            <a:pPr marL="0" marR="0" lvl="0" indent="0" algn="l" rtl="0">
              <a:spcBef>
                <a:spcPts val="45"/>
              </a:spcBef>
              <a:buClr>
                <a:schemeClr val="dk1"/>
              </a:buClr>
              <a:buFont typeface="Cabin"/>
              <a:buNone/>
            </a:pPr>
            <a:endParaRPr sz="2677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29938" marR="0" lvl="0" indent="-353738" algn="l" rtl="0">
              <a:spcBef>
                <a:spcPts val="0"/>
              </a:spcBef>
              <a:buClr>
                <a:srgbClr val="000000"/>
              </a:buClr>
              <a:buSzPct val="99000"/>
              <a:buFont typeface="Arial"/>
              <a:buChar char=""/>
            </a:pPr>
            <a:r>
              <a:rPr lang="en-US" sz="2178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Cricotirotomía</a:t>
            </a:r>
          </a:p>
        </p:txBody>
      </p:sp>
      <p:sp>
        <p:nvSpPr>
          <p:cNvPr id="600" name="Shape 600"/>
          <p:cNvSpPr/>
          <p:nvPr/>
        </p:nvSpPr>
        <p:spPr>
          <a:xfrm>
            <a:off x="4919769" y="4213001"/>
            <a:ext cx="521438" cy="326416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01" name="Shape 601"/>
          <p:cNvSpPr/>
          <p:nvPr/>
        </p:nvSpPr>
        <p:spPr>
          <a:xfrm>
            <a:off x="4919771" y="4213001"/>
            <a:ext cx="521553" cy="3267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0059" y="0"/>
                </a:moveTo>
                <a:lnTo>
                  <a:pt x="90059" y="29967"/>
                </a:lnTo>
                <a:lnTo>
                  <a:pt x="0" y="29967"/>
                </a:lnTo>
                <a:lnTo>
                  <a:pt x="0" y="89904"/>
                </a:lnTo>
                <a:lnTo>
                  <a:pt x="90059" y="89904"/>
                </a:lnTo>
                <a:lnTo>
                  <a:pt x="90059" y="119872"/>
                </a:lnTo>
                <a:lnTo>
                  <a:pt x="119973" y="59936"/>
                </a:lnTo>
                <a:lnTo>
                  <a:pt x="90059" y="0"/>
                </a:lnTo>
                <a:close/>
              </a:path>
            </a:pathLst>
          </a:custGeom>
          <a:noFill/>
          <a:ln w="9525" cap="flat" cmpd="sng">
            <a:solidFill>
              <a:srgbClr val="16337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02" name="Shape 602"/>
          <p:cNvSpPr txBox="1">
            <a:spLocks noGrp="1"/>
          </p:cNvSpPr>
          <p:nvPr>
            <p:ph type="dt" idx="10"/>
          </p:nvPr>
        </p:nvSpPr>
        <p:spPr>
          <a:xfrm>
            <a:off x="8099389" y="376020"/>
            <a:ext cx="3177119" cy="12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12444"/>
              </a:lnSpc>
              <a:spcBef>
                <a:spcPts val="0"/>
              </a:spcBef>
              <a:buSzPct val="25000"/>
              <a:buNone/>
            </a:pPr>
            <a:r>
              <a:rPr lang="en-US"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rPr>
              <a:t>UCI CCV HLCM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 txBox="1"/>
          <p:nvPr/>
        </p:nvSpPr>
        <p:spPr>
          <a:xfrm>
            <a:off x="2377125" y="1112954"/>
            <a:ext cx="6149147" cy="46729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318132" marR="0" lvl="0" indent="-632" algn="l" rtl="0">
              <a:spcBef>
                <a:spcPts val="0"/>
              </a:spcBef>
              <a:buSzPct val="25000"/>
              <a:buNone/>
            </a:pPr>
            <a:r>
              <a:rPr lang="en-US" sz="2541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Ventilación con Bolsa Mascarilla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4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22743" marR="1992359" lvl="0" indent="-322743" algn="l" rtl="0">
              <a:spcBef>
                <a:spcPts val="1714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Permite ventilar y oxigenar  al paciente.</a:t>
            </a:r>
          </a:p>
          <a:p>
            <a:pPr marL="322743" marR="2007343" lvl="0" indent="-322743" algn="l" rtl="0">
              <a:lnSpc>
                <a:spcPct val="100099"/>
              </a:lnSpc>
              <a:spcBef>
                <a:spcPts val="604"/>
              </a:spcBef>
              <a:spcAft>
                <a:spcPts val="0"/>
              </a:spcAft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Se debe extender desde  el puente nasal hasta el  mentón, cubriendo la nariz  y la boca, pero sin  comprimir los ojos.</a:t>
            </a:r>
          </a:p>
          <a:p>
            <a:pPr marL="322743" marR="2584246" lvl="0" indent="-322743" algn="l" rtl="0">
              <a:spcBef>
                <a:spcPts val="617"/>
              </a:spcBef>
              <a:buSzPct val="25000"/>
              <a:buNone/>
            </a:pPr>
            <a:r>
              <a:rPr lang="en-US" sz="2541">
                <a:solidFill>
                  <a:srgbClr val="9999FF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❖</a:t>
            </a:r>
            <a:r>
              <a:rPr lang="en-US" sz="2541">
                <a:solidFill>
                  <a:srgbClr val="16337C"/>
                </a:solidFill>
                <a:latin typeface="Arial"/>
                <a:ea typeface="Arial"/>
                <a:cs typeface="Arial"/>
                <a:sym typeface="Arial"/>
              </a:rPr>
              <a:t>Se debe crear un sello  hermético.</a:t>
            </a:r>
          </a:p>
        </p:txBody>
      </p:sp>
      <p:sp>
        <p:nvSpPr>
          <p:cNvPr id="608" name="Shape 608"/>
          <p:cNvSpPr/>
          <p:nvPr/>
        </p:nvSpPr>
        <p:spPr>
          <a:xfrm>
            <a:off x="6977863" y="2121716"/>
            <a:ext cx="3266943" cy="3786998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09" name="Shape 609"/>
          <p:cNvSpPr txBox="1">
            <a:spLocks noGrp="1"/>
          </p:cNvSpPr>
          <p:nvPr>
            <p:ph type="dt" idx="10"/>
          </p:nvPr>
        </p:nvSpPr>
        <p:spPr>
          <a:xfrm>
            <a:off x="8099389" y="376020"/>
            <a:ext cx="3177119" cy="12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12444"/>
              </a:lnSpc>
              <a:spcBef>
                <a:spcPts val="0"/>
              </a:spcBef>
              <a:buSzPct val="25000"/>
              <a:buNone/>
            </a:pPr>
            <a:r>
              <a:rPr lang="en-US" sz="908" b="0" i="0">
                <a:solidFill>
                  <a:srgbClr val="16337C"/>
                </a:solidFill>
                <a:latin typeface="Verdana"/>
                <a:ea typeface="Verdana"/>
                <a:cs typeface="Verdana"/>
                <a:sym typeface="Verdana"/>
              </a:rPr>
              <a:t>UCI CCV HLCM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VENTILACIÓN CON BOLSA MASCARILLA</a:t>
            </a:r>
          </a:p>
        </p:txBody>
      </p:sp>
      <p:sp>
        <p:nvSpPr>
          <p:cNvPr id="615" name="Shape 615"/>
          <p:cNvSpPr/>
          <p:nvPr/>
        </p:nvSpPr>
        <p:spPr>
          <a:xfrm>
            <a:off x="2305664" y="1860302"/>
            <a:ext cx="2160443" cy="2048409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16" name="Shape 616"/>
          <p:cNvSpPr/>
          <p:nvPr/>
        </p:nvSpPr>
        <p:spPr>
          <a:xfrm>
            <a:off x="3351307" y="4082987"/>
            <a:ext cx="2170123" cy="200138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17" name="Shape 617"/>
          <p:cNvSpPr/>
          <p:nvPr/>
        </p:nvSpPr>
        <p:spPr>
          <a:xfrm>
            <a:off x="5871362" y="2514522"/>
            <a:ext cx="4373444" cy="3179807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18" name="Shape 618"/>
          <p:cNvSpPr/>
          <p:nvPr/>
        </p:nvSpPr>
        <p:spPr>
          <a:xfrm>
            <a:off x="3481319" y="2578146"/>
            <a:ext cx="393037" cy="3930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929" y="119929"/>
                </a:moveTo>
                <a:lnTo>
                  <a:pt x="0" y="0"/>
                </a:lnTo>
              </a:path>
            </a:pathLst>
          </a:custGeom>
          <a:noFill/>
          <a:ln w="57125" cap="flat" cmpd="sng">
            <a:solidFill>
              <a:srgbClr val="77B6E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19" name="Shape 619"/>
          <p:cNvSpPr/>
          <p:nvPr/>
        </p:nvSpPr>
        <p:spPr>
          <a:xfrm>
            <a:off x="3351305" y="2774550"/>
            <a:ext cx="325035" cy="3279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9957"/>
                </a:moveTo>
                <a:lnTo>
                  <a:pt x="119999" y="0"/>
                </a:lnTo>
              </a:path>
            </a:pathLst>
          </a:custGeom>
          <a:noFill/>
          <a:ln w="57125" cap="flat" cmpd="sng">
            <a:solidFill>
              <a:srgbClr val="77B6E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20" name="Shape 620"/>
          <p:cNvSpPr/>
          <p:nvPr/>
        </p:nvSpPr>
        <p:spPr>
          <a:xfrm>
            <a:off x="3546326" y="2970953"/>
            <a:ext cx="326764" cy="32676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9872"/>
                </a:moveTo>
                <a:lnTo>
                  <a:pt x="119873" y="0"/>
                </a:lnTo>
              </a:path>
            </a:pathLst>
          </a:custGeom>
          <a:noFill/>
          <a:ln w="57125" cap="flat" cmpd="sng">
            <a:solidFill>
              <a:srgbClr val="77B6E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21" name="Shape 621"/>
          <p:cNvSpPr/>
          <p:nvPr/>
        </p:nvSpPr>
        <p:spPr>
          <a:xfrm>
            <a:off x="3154901" y="2578147"/>
            <a:ext cx="325035" cy="32791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9957"/>
                </a:moveTo>
                <a:lnTo>
                  <a:pt x="119999" y="0"/>
                </a:lnTo>
              </a:path>
            </a:pathLst>
          </a:custGeom>
          <a:noFill/>
          <a:ln w="57125" cap="flat" cmpd="sng">
            <a:solidFill>
              <a:srgbClr val="77B6E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22" name="Shape 622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Shape 627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VENTILACIÓN CON BOLSA MASCARILLA</a:t>
            </a:r>
          </a:p>
        </p:txBody>
      </p:sp>
      <p:sp>
        <p:nvSpPr>
          <p:cNvPr id="628" name="Shape 628"/>
          <p:cNvSpPr/>
          <p:nvPr/>
        </p:nvSpPr>
        <p:spPr>
          <a:xfrm>
            <a:off x="1946052" y="2121716"/>
            <a:ext cx="8298753" cy="3908713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29" name="Shape 629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Shape 634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VENTILACIÓN CON BOLSA MASCARILLA</a:t>
            </a:r>
          </a:p>
        </p:txBody>
      </p:sp>
      <p:sp>
        <p:nvSpPr>
          <p:cNvPr id="635" name="Shape 635"/>
          <p:cNvSpPr/>
          <p:nvPr/>
        </p:nvSpPr>
        <p:spPr>
          <a:xfrm>
            <a:off x="2174266" y="2514524"/>
            <a:ext cx="3921162" cy="1825724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36" name="Shape 636"/>
          <p:cNvSpPr/>
          <p:nvPr/>
        </p:nvSpPr>
        <p:spPr>
          <a:xfrm>
            <a:off x="6356839" y="3744121"/>
            <a:ext cx="3699860" cy="2345782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37" name="Shape 637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Shape 642"/>
          <p:cNvSpPr txBox="1">
            <a:spLocks noGrp="1"/>
          </p:cNvSpPr>
          <p:nvPr>
            <p:ph type="title"/>
          </p:nvPr>
        </p:nvSpPr>
        <p:spPr>
          <a:xfrm>
            <a:off x="2560933" y="730152"/>
            <a:ext cx="8715577" cy="602776"/>
          </a:xfrm>
          <a:prstGeom prst="rect">
            <a:avLst/>
          </a:prstGeom>
          <a:noFill/>
          <a:ln>
            <a:noFill/>
          </a:ln>
        </p:spPr>
        <p:txBody>
          <a:bodyPr lIns="0" tIns="109250" rIns="0" bIns="0" anchor="t" anchorCtr="0">
            <a:noAutofit/>
          </a:bodyPr>
          <a:lstStyle/>
          <a:p>
            <a:pPr marL="11527" marR="0" lvl="0" indent="-11527" algn="l" rt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VENTILACIÓN CON BOLSA MASCARILLA</a:t>
            </a:r>
          </a:p>
        </p:txBody>
      </p:sp>
      <p:sp>
        <p:nvSpPr>
          <p:cNvPr id="643" name="Shape 643"/>
          <p:cNvSpPr/>
          <p:nvPr/>
        </p:nvSpPr>
        <p:spPr>
          <a:xfrm>
            <a:off x="2305664" y="2261409"/>
            <a:ext cx="3331949" cy="233195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44" name="Shape 644"/>
          <p:cNvSpPr/>
          <p:nvPr/>
        </p:nvSpPr>
        <p:spPr>
          <a:xfrm>
            <a:off x="6355455" y="3625171"/>
            <a:ext cx="3651452" cy="249792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634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45" name="Shape 645"/>
          <p:cNvSpPr txBox="1">
            <a:spLocks noGrp="1"/>
          </p:cNvSpPr>
          <p:nvPr>
            <p:ph type="dt" idx="10"/>
          </p:nvPr>
        </p:nvSpPr>
        <p:spPr>
          <a:xfrm>
            <a:off x="8940061" y="6243435"/>
            <a:ext cx="886351" cy="384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marL="11527" marR="0" lvl="0" indent="-11527" algn="r" rtl="0">
              <a:lnSpc>
                <a:spcPct val="102100"/>
              </a:lnSpc>
              <a:spcBef>
                <a:spcPts val="0"/>
              </a:spcBef>
              <a:buSzPct val="25000"/>
              <a:buNone/>
            </a:pPr>
            <a:r>
              <a:rPr lang="en-US" sz="1000">
                <a:solidFill>
                  <a:srgbClr val="888888"/>
                </a:solidFill>
                <a:latin typeface="Cabin"/>
                <a:ea typeface="Cabin"/>
                <a:cs typeface="Cabin"/>
                <a:sym typeface="Cabin"/>
              </a:rPr>
              <a:t>UCI CCV HLCM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hape 650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651" name="Shape 65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451579" y="373779"/>
            <a:ext cx="8967300" cy="6082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hape 656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657" name="Shape 657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658" name="Shape 658" descr="http://loscazafarmacos.files.wordpress.com/2010/05/inhaladores.jp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17161" t="229" r="16085"/>
          <a:stretch/>
        </p:blipFill>
        <p:spPr>
          <a:xfrm>
            <a:off x="3055433" y="579862"/>
            <a:ext cx="7092176" cy="5731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Shape 663"/>
          <p:cNvSpPr txBox="1">
            <a:spLocks noGrp="1"/>
          </p:cNvSpPr>
          <p:nvPr>
            <p:ph type="title"/>
          </p:nvPr>
        </p:nvSpPr>
        <p:spPr>
          <a:xfrm>
            <a:off x="4975364" y="1763524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r>
              <a:rPr lang="en-US" sz="80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FIN</a:t>
            </a:r>
          </a:p>
        </p:txBody>
      </p:sp>
      <p:sp>
        <p:nvSpPr>
          <p:cNvPr id="664" name="Shape 664"/>
          <p:cNvSpPr txBox="1"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indent="-228600">
              <a:spcBef>
                <a:spcPts val="0"/>
              </a:spcBef>
              <a:buNone/>
            </a:pPr>
            <a:r>
              <a:rPr lang="es-CL"/>
              <a:t>https://www.youtube.com/watch?v=uGMSnytbmA8</a:t>
            </a:r>
            <a:endParaRPr sz="20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title"/>
          </p:nvPr>
        </p:nvSpPr>
        <p:spPr>
          <a:xfrm>
            <a:off x="2667000" y="152400"/>
            <a:ext cx="5410200" cy="914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rgbClr val="FF0000"/>
                </a:solidFill>
                <a:latin typeface="Cabin"/>
                <a:ea typeface="Cabin"/>
                <a:cs typeface="Cabin"/>
                <a:sym typeface="Cabin"/>
              </a:rPr>
              <a:t>ATOPIA</a:t>
            </a:r>
          </a:p>
        </p:txBody>
      </p:sp>
      <p:pic>
        <p:nvPicPr>
          <p:cNvPr id="193" name="Shape 193" descr="Captura de pantalla 2014-10-12 a la(s) 13.03.37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81200" y="710995"/>
            <a:ext cx="7391399" cy="447060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94" name="Shape 194"/>
          <p:cNvSpPr/>
          <p:nvPr/>
        </p:nvSpPr>
        <p:spPr>
          <a:xfrm>
            <a:off x="5867400" y="6615921"/>
            <a:ext cx="4572000" cy="215443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Gonzalez, P. Arancibia, J.P. La Marcha Atópica. Neumología Pediátrica.</a:t>
            </a:r>
          </a:p>
        </p:txBody>
      </p:sp>
      <p:sp>
        <p:nvSpPr>
          <p:cNvPr id="195" name="Shape 195"/>
          <p:cNvSpPr/>
          <p:nvPr/>
        </p:nvSpPr>
        <p:spPr>
          <a:xfrm>
            <a:off x="2286000" y="5334001"/>
            <a:ext cx="7162799" cy="1200329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just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Aumento IgE ante un amplio espectro de alérgenos ambientales. </a:t>
            </a:r>
          </a:p>
          <a:p>
            <a:pPr marL="285750" marR="0" lvl="0" indent="-285750" algn="just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285750" marR="0" lvl="0" indent="-285750" algn="just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 obedece a un patrón hereditario dado que hay múltiples genes que interactúan con factores ambientales.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rgbClr val="FF0000"/>
                </a:solidFill>
                <a:latin typeface="Cabin"/>
                <a:ea typeface="Cabin"/>
                <a:cs typeface="Cabin"/>
                <a:sym typeface="Cabin"/>
              </a:rPr>
              <a:t>FISIOPATOLOGÍA</a:t>
            </a:r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193782" y="1863984"/>
            <a:ext cx="7556312" cy="4602162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Calibre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reducido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VA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Engrosamiento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pared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bronquial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</a:p>
          <a:p>
            <a:pPr marL="685800" marR="0" lvl="1" indent="-228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Edema</a:t>
            </a:r>
          </a:p>
          <a:p>
            <a:pPr marL="685800" marR="0" lvl="1" indent="-228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Hipersecreción</a:t>
            </a:r>
            <a:endParaRPr lang="en-US" sz="18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marL="685800" marR="0" lvl="1" indent="-2286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18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Broncoconstricción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Resistencia al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flujo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aire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disminución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flujo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espiratorio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atrapamiento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con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hiperinsuflación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pulmonar</a:t>
            </a:r>
            <a:endParaRPr lang="en-US" sz="20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Aumento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trabajo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respiratorio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alteración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V/Q,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hipoxemia</a:t>
            </a:r>
            <a:endParaRPr lang="en-US" sz="20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/>
              <a:buChar char="•"/>
            </a:pP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Taquipnea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compensatoria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(CO2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bajo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)</a:t>
            </a:r>
            <a:endParaRPr lang="en-US" sz="20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  <a:p>
            <a:pPr marL="228600" marR="0" lvl="0" indent="-228600" algn="l" rtl="0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/>
              <a:buNone/>
            </a:pPr>
            <a:endParaRPr sz="20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02" name="Shape 2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5598" y="267629"/>
            <a:ext cx="5699699" cy="372797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Shape 203"/>
          <p:cNvSpPr txBox="1"/>
          <p:nvPr/>
        </p:nvSpPr>
        <p:spPr>
          <a:xfrm>
            <a:off x="8296507" y="4728117"/>
            <a:ext cx="2958791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b="1" u="sng">
                <a:solidFill>
                  <a:schemeClr val="hlink"/>
                </a:solidFill>
                <a:latin typeface="Cabin"/>
                <a:ea typeface="Cabin"/>
                <a:cs typeface="Cabin"/>
                <a:sym typeface="Cabin"/>
                <a:hlinkClick r:id="rId4"/>
              </a:rPr>
              <a:t>VIDEO FISIOATOLOGÍA ASMA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1981200" y="274637"/>
            <a:ext cx="8562975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FF0000"/>
              </a:buClr>
              <a:buSzPct val="25000"/>
              <a:buFont typeface="Cabin"/>
              <a:buNone/>
            </a:pPr>
            <a:r>
              <a:rPr lang="en-US" sz="3200" b="0" i="0" u="none" strike="noStrike" cap="none">
                <a:solidFill>
                  <a:srgbClr val="FF0000"/>
                </a:solidFill>
                <a:latin typeface="Cabin"/>
                <a:ea typeface="Cabin"/>
                <a:cs typeface="Cabin"/>
                <a:sym typeface="Cabin"/>
              </a:rPr>
              <a:t>FENOTIPOS</a:t>
            </a:r>
          </a:p>
        </p:txBody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2022475" y="1066800"/>
            <a:ext cx="7556312" cy="5486399"/>
          </a:xfrm>
          <a:prstGeom prst="rect">
            <a:avLst/>
          </a:prstGeom>
          <a:solidFill>
            <a:schemeClr val="lt1"/>
          </a:solidFill>
          <a:ln w="158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8958"/>
              <a:buFont typeface="Arial"/>
              <a:buChar char="•"/>
            </a:pPr>
            <a:r>
              <a:rPr lang="en-US" sz="2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 ALÉRGICA: 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Comienza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en la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infancia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y se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asocia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historia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familiar o personal de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enfermedades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alérgicas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(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eccema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rinitis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alérgica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alergia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fármacos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o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alimentos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). 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Inflamación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VA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eosinofílica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Responden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bien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corticoides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</a:t>
            </a:r>
          </a:p>
          <a:p>
            <a:pPr marL="228600" marR="0" lvl="0" indent="-2286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98958"/>
              <a:buFont typeface="Arial"/>
              <a:buChar char="•"/>
            </a:pPr>
            <a:r>
              <a:rPr lang="en-US" sz="2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 NO ALÉRGICA: 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Perfil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celular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esputo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son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neutrófilos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,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eosinofilos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o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escasas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células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inflamatorias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Responden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menos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corticoides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inhalados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</a:p>
          <a:p>
            <a:pPr marL="228600" marR="0" lvl="0" indent="-2286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961"/>
              <a:buFont typeface="Arial"/>
              <a:buChar char="•"/>
            </a:pPr>
            <a:r>
              <a:rPr lang="en-US" sz="262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 APARICIÓN TARDÍA: 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Tienden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ser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no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alérgicos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Requieren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altas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dosis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de </a:t>
            </a:r>
            <a:r>
              <a:rPr lang="en-US" sz="1375" b="0" i="0" u="none" strike="noStrike" cap="none" dirty="0" err="1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Corticoides</a:t>
            </a:r>
            <a:r>
              <a:rPr lang="en-US" sz="1375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 err="1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Inhalados</a:t>
            </a:r>
            <a:r>
              <a:rPr lang="en-US" sz="1375" b="0" i="0" u="none" strike="noStrike" cap="none" dirty="0" smtClean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o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refractarios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a </a:t>
            </a: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tratamiento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.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0961"/>
              <a:buFont typeface="Arial"/>
              <a:buChar char="•"/>
            </a:pPr>
            <a:r>
              <a:rPr lang="en-US" sz="262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 CON LIMITACIÓN FIJA AL FLUJO AÉREO: </a:t>
            </a:r>
          </a:p>
          <a:p>
            <a:pPr marL="685800" marR="0" lvl="1" indent="-228600" algn="just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8214"/>
              <a:buFont typeface="Arial"/>
              <a:buChar char="•"/>
            </a:pPr>
            <a:r>
              <a:rPr lang="en-US" sz="1375" b="0" i="0" u="none" strike="noStrike" cap="none" dirty="0" err="1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Remodelación</a:t>
            </a:r>
            <a:r>
              <a:rPr lang="en-US" sz="1375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VA.</a:t>
            </a:r>
          </a:p>
          <a:p>
            <a:pPr marL="228600" marR="0" lvl="0" indent="-2286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01275"/>
              <a:buFont typeface="Arial"/>
              <a:buChar char="•"/>
            </a:pPr>
            <a:r>
              <a:rPr lang="en-US" sz="2937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ASMA CON OBESIDAD</a:t>
            </a:r>
          </a:p>
          <a:p>
            <a:pPr marL="228600" marR="0" lvl="0" indent="-228600" algn="l" rtl="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96153"/>
              <a:buFont typeface="Arial"/>
              <a:buNone/>
            </a:pPr>
            <a:endParaRPr sz="125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1451579" y="804518"/>
            <a:ext cx="9603275" cy="10492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bin"/>
              <a:buNone/>
            </a:pPr>
            <a:endParaRPr sz="32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216" name="Shape 21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65738" y="119418"/>
            <a:ext cx="8049133" cy="6118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rgbClr val="000000"/>
      </a:dk1>
      <a:lt1>
        <a:srgbClr val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1576</Words>
  <Application>Microsoft Office PowerPoint</Application>
  <PresentationFormat>Panorámica</PresentationFormat>
  <Paragraphs>360</Paragraphs>
  <Slides>59</Slides>
  <Notes>56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59</vt:i4>
      </vt:variant>
    </vt:vector>
  </HeadingPairs>
  <TitlesOfParts>
    <vt:vector size="68" baseType="lpstr">
      <vt:lpstr>Verdana</vt:lpstr>
      <vt:lpstr>Times New Roman</vt:lpstr>
      <vt:lpstr>Calibri</vt:lpstr>
      <vt:lpstr>Georgia</vt:lpstr>
      <vt:lpstr>Cabin</vt:lpstr>
      <vt:lpstr>Gill Sans MT</vt:lpstr>
      <vt:lpstr>Arial</vt:lpstr>
      <vt:lpstr>Noto Sans Symbols</vt:lpstr>
      <vt:lpstr>Gallery</vt:lpstr>
      <vt:lpstr>MANEJO DE ENFERMERÍA ESCOLAR CON CRISIS ASMÁTICA</vt:lpstr>
      <vt:lpstr>PREVALENCIA DE LA ENFERMEDAD  (ENTRE LOS 6 Y 14 AÑOS) </vt:lpstr>
      <vt:lpstr>ASMA: DEFINICIÓN</vt:lpstr>
      <vt:lpstr>ETIOPATOGENIA ASMA BRONQUIAL </vt:lpstr>
      <vt:lpstr>AGENTES AMBIENTALES QUE AFECTAN O AGRAVAN EL ASMA  </vt:lpstr>
      <vt:lpstr>ATOPIA</vt:lpstr>
      <vt:lpstr>FISIOPATOLOGÍA</vt:lpstr>
      <vt:lpstr>FENOTIPOS</vt:lpstr>
      <vt:lpstr>Presentación de PowerPoint</vt:lpstr>
      <vt:lpstr>Presentación de PowerPoint</vt:lpstr>
      <vt:lpstr>Presentación de PowerPoint</vt:lpstr>
      <vt:lpstr>DIAGNÓSTICO</vt:lpstr>
      <vt:lpstr>Presentación de PowerPoint</vt:lpstr>
      <vt:lpstr>Flujograma de manejo de Exacerbación de Asma </vt:lpstr>
      <vt:lpstr>Presentación de PowerPoint</vt:lpstr>
      <vt:lpstr>MANEJO DE ENFERMERÍA EN ESPACIOS ESCOLARES</vt:lpstr>
      <vt:lpstr>Presentación de PowerPoint</vt:lpstr>
      <vt:lpstr>Presentación de PowerPoint</vt:lpstr>
      <vt:lpstr>Presentación de PowerPoint</vt:lpstr>
      <vt:lpstr>Presentación de PowerPoint</vt:lpstr>
      <vt:lpstr>PREVENCIÓN Y GESTIÓN PREVIA DE ENFERMERÍA</vt:lpstr>
      <vt:lpstr>VALORACIÓN </vt:lpstr>
      <vt:lpstr>Presentación de PowerPoint</vt:lpstr>
      <vt:lpstr>RECORDAR</vt:lpstr>
      <vt:lpstr>MANEJO DE OXIGENOTERAPIA</vt:lpstr>
      <vt:lpstr>CASO DE VALORACIÓN GRAVEDAD ASMA</vt:lpstr>
      <vt:lpstr>Presentación de PowerPoint</vt:lpstr>
      <vt:lpstr>METODOS DE ADMINISTRACIÓN </vt:lpstr>
      <vt:lpstr>OXIGENOTERAPIA</vt:lpstr>
      <vt:lpstr>SISTEMAS DE SUMINISTRO DE O2</vt:lpstr>
      <vt:lpstr>SISTEMAS DE SUMINISTRO DE O2</vt:lpstr>
      <vt:lpstr>SISTEMAS DE SUMINISTRO DE O2</vt:lpstr>
      <vt:lpstr>SISTEMAS DE SUMINISTRO DE O2</vt:lpstr>
      <vt:lpstr>Presentación de PowerPoint</vt:lpstr>
      <vt:lpstr>Presentación de PowerPoint</vt:lpstr>
      <vt:lpstr>SISTEMAS DE SUMINISTRO DE O2</vt:lpstr>
      <vt:lpstr>SISTEMAS DE SUMINISTRO DE O2</vt:lpstr>
      <vt:lpstr>SISTEMAS DE SUMINISTRO DE O2</vt:lpstr>
      <vt:lpstr>SISTEMAS DE SUMINISTRO DE O2</vt:lpstr>
      <vt:lpstr>SISTEMAS DE SUMINISTRO DE O2</vt:lpstr>
      <vt:lpstr>SISTEMAS DE SUMINISTRO DE O2</vt:lpstr>
      <vt:lpstr>SISTEMAS DE SUMINISTRO DE O2</vt:lpstr>
      <vt:lpstr>SISTEMAS DE SUMINISTRO DE O2</vt:lpstr>
      <vt:lpstr>SISTEMAS DE SUMINISTRO DE O2</vt:lpstr>
      <vt:lpstr>Presentación de PowerPoint</vt:lpstr>
      <vt:lpstr>TRACCIÓN MANDIBULAR</vt:lpstr>
      <vt:lpstr>Presentación de PowerPoint</vt:lpstr>
      <vt:lpstr>CÁNULAS OROFARÍNGEA</vt:lpstr>
      <vt:lpstr>Presentación de PowerPoint</vt:lpstr>
      <vt:lpstr>CÁNULAS OROFARÍNGEA</vt:lpstr>
      <vt:lpstr>Presentación de PowerPoint</vt:lpstr>
      <vt:lpstr>Presentación de PowerPoint</vt:lpstr>
      <vt:lpstr>VENTILACIÓN CON BOLSA MASCARILLA</vt:lpstr>
      <vt:lpstr>VENTILACIÓN CON BOLSA MASCARILLA</vt:lpstr>
      <vt:lpstr>VENTILACIÓN CON BOLSA MASCARILLA</vt:lpstr>
      <vt:lpstr>VENTILACIÓN CON BOLSA MASCARILLA</vt:lpstr>
      <vt:lpstr>Presentación de PowerPoint</vt:lpstr>
      <vt:lpstr>Presentación de PowerPoint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MANEJO DE ENFERMERÍA ESCOLAR CON CRISIS ASMÁTICA</dc:title>
  <dc:creator>Sebastian</dc:creator>
  <cp:lastModifiedBy>Asus-2017</cp:lastModifiedBy>
  <cp:revision>8</cp:revision>
  <dcterms:modified xsi:type="dcterms:W3CDTF">2016-12-21T20:38:12Z</dcterms:modified>
</cp:coreProperties>
</file>