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B0ACA-3259-4565-9FB6-285C6A478BA0}" type="datetimeFigureOut">
              <a:rPr lang="es-ES" smtClean="0"/>
              <a:t>08/03/2014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E0C85-9287-41D2-A1D0-4466E62430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8924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B0ACA-3259-4565-9FB6-285C6A478BA0}" type="datetimeFigureOut">
              <a:rPr lang="es-ES" smtClean="0"/>
              <a:t>08/03/2014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E0C85-9287-41D2-A1D0-4466E62430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68677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B0ACA-3259-4565-9FB6-285C6A478BA0}" type="datetimeFigureOut">
              <a:rPr lang="es-ES" smtClean="0"/>
              <a:t>08/03/2014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E0C85-9287-41D2-A1D0-4466E62430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7374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B0ACA-3259-4565-9FB6-285C6A478BA0}" type="datetimeFigureOut">
              <a:rPr lang="es-ES" smtClean="0"/>
              <a:t>08/03/2014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E0C85-9287-41D2-A1D0-4466E62430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6709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B0ACA-3259-4565-9FB6-285C6A478BA0}" type="datetimeFigureOut">
              <a:rPr lang="es-ES" smtClean="0"/>
              <a:t>08/03/2014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E0C85-9287-41D2-A1D0-4466E62430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01520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B0ACA-3259-4565-9FB6-285C6A478BA0}" type="datetimeFigureOut">
              <a:rPr lang="es-ES" smtClean="0"/>
              <a:t>08/03/2014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E0C85-9287-41D2-A1D0-4466E62430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00348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B0ACA-3259-4565-9FB6-285C6A478BA0}" type="datetimeFigureOut">
              <a:rPr lang="es-ES" smtClean="0"/>
              <a:t>08/03/2014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E0C85-9287-41D2-A1D0-4466E62430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2131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B0ACA-3259-4565-9FB6-285C6A478BA0}" type="datetimeFigureOut">
              <a:rPr lang="es-ES" smtClean="0"/>
              <a:t>08/03/2014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E0C85-9287-41D2-A1D0-4466E62430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8835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B0ACA-3259-4565-9FB6-285C6A478BA0}" type="datetimeFigureOut">
              <a:rPr lang="es-ES" smtClean="0"/>
              <a:t>08/03/2014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E0C85-9287-41D2-A1D0-4466E62430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9041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B0ACA-3259-4565-9FB6-285C6A478BA0}" type="datetimeFigureOut">
              <a:rPr lang="es-ES" smtClean="0"/>
              <a:t>08/03/2014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E0C85-9287-41D2-A1D0-4466E62430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4619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B0ACA-3259-4565-9FB6-285C6A478BA0}" type="datetimeFigureOut">
              <a:rPr lang="es-ES" smtClean="0"/>
              <a:t>08/03/2014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E0C85-9287-41D2-A1D0-4466E62430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65650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CB0ACA-3259-4565-9FB6-285C6A478BA0}" type="datetimeFigureOut">
              <a:rPr lang="es-ES" smtClean="0"/>
              <a:t>08/03/2014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E0C85-9287-41D2-A1D0-4466E624306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18872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l/url?q=http://es.123rf.com/imagenes-de-archivo/brain_trauma.html&amp;sa=U&amp;ei=ybYaU6GLHM6gkQeN94DYDQ&amp;ved=0CHYQ9QEwJQ&amp;sig2=jGMiUarb9a20Q9gD0GSyvg&amp;usg=AFQjCNEBr5xDNVDQngeNgvhbE0IJlPrrcA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l/url?q=http://www.blogresponsable.com/2008/01/la-observacin-como-parte-de-la-rse.html&amp;sa=U&amp;ei=HbkaU7uvGsfVkQef6YCACQ&amp;ved=0CJ4BEPUBMDk&amp;sig2=rU8Py_XQIkyFv51FDyED_g&amp;usg=AFQjCNHpteeYj0eNhWTR_-MDC12ymNwjWA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l/url?q=http://www.monteroespinosa.com/grado-periodismo/1-87-87-0.htm&amp;sa=U&amp;ei=jrcaU4-RH9PLkQeIzoG4Cg&amp;ved=0CDQQ9QEwBA&amp;sig2=tV3FVYt5qZ69p8a7xaYkPA&amp;usg=AFQjCNHkzcivK1pzOJrS1hqVfloppqQHTQ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hyperlink" Target="https://www.google.cl/url?q=http://www.fondosdepantallas.org/wallpaper/Accidente-virtual-blanco-y-negro/&amp;sa=U&amp;ei=trcaU9vHJNGtkAel4oCIBQ&amp;ved=0CDgQ9QEwBg&amp;sig2=XZIfcIgN_Lw1f4lTxLFg3w&amp;usg=AFQjCNHloodksdxgt9xufbt_1pQ6Q8xNRA" TargetMode="External"/><Relationship Id="rId7" Type="http://schemas.openxmlformats.org/officeDocument/2006/relationships/hyperlink" Target="https://www.google.cl/url?q=http://guillermovilaseca.com.ar/2012/03/15/fuegos/&amp;sa=U&amp;ei=CbgaU-bzHtDOkQee1oHgAw&amp;ved=0CC4Q9QEwAQ&amp;sig2=MUmh36EOhq2_WhTL-vkmXQ&amp;usg=AFQjCNF4wwUwosCIwwDSLVKeYqRtS8aI4A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hyperlink" Target="https://www.google.cl/url?q=http://quefeossomos.blogspot.com/2011/11/peleas-callejeras-violencia-sin-reglas.html&amp;sa=U&amp;ei=z7caU67YAcm_kQe-xICwAQ&amp;ved=0CDQQ9QEwBA&amp;sig2=dta1eSOPVxi05GmMZfUFYw&amp;usg=AFQjCNGObmZJ3Bdj8EEEGIcvb2xeSWex-Q" TargetMode="External"/><Relationship Id="rId10" Type="http://schemas.openxmlformats.org/officeDocument/2006/relationships/image" Target="../media/image9.jpeg"/><Relationship Id="rId4" Type="http://schemas.openxmlformats.org/officeDocument/2006/relationships/image" Target="../media/image6.jpeg"/><Relationship Id="rId9" Type="http://schemas.openxmlformats.org/officeDocument/2006/relationships/hyperlink" Target="https://www.google.cl/url?q=http://eveliin-rock.blogspot.com/2010/08/explosiones.html&amp;sa=U&amp;ei=H7gaU_7BCJGGkQfSxYCACA&amp;ved=0CC4Q9QEwAQ&amp;sig2=41PO266WR7MCykA4piqbIA&amp;usg=AFQjCNHq-V7eUz2H3nYXJLTgirqwzWWRBQ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l/url?q=http://www.achs.cl/segurito/kids/%3Fpage_id%3D108&amp;sa=U&amp;ei=TrgaU9HBMMKmkQeG5ICoCw&amp;ved=0CC4Q9QEwAQ&amp;sig2=5vhGA8u79goTHcafQe-jdA&amp;usg=AFQjCNFPRuuO05pn3HPVOq7cBM1-P9a-yQ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s://encrypted-tbn2.gstatic.com/images?q=tbn:ANd9GcRSPkNvryfKAgyZFaJWyDmEOb1yCOOi7OtCNzxs3AEKu2Otsm7lw8v-0m9Ay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151973"/>
            <a:ext cx="3580145" cy="3703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MANEJO DEL TRAUMA PREHOSPITALARIO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WWW.CLAVEUNO.CL</a:t>
            </a:r>
            <a:endParaRPr lang="es-ES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54235"/>
            <a:ext cx="1244016" cy="1244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3247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EVALÚE LA SITUACION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dirty="0" smtClean="0"/>
              <a:t>Antes de establecer contacto con el paciente:</a:t>
            </a:r>
          </a:p>
          <a:p>
            <a:r>
              <a:rPr lang="es-ES" dirty="0" smtClean="0"/>
              <a:t>Observar familiares y/o transeúntes</a:t>
            </a:r>
          </a:p>
          <a:p>
            <a:r>
              <a:rPr lang="es-ES" dirty="0" smtClean="0"/>
              <a:t>Valorar las consecuencias del accidente</a:t>
            </a:r>
          </a:p>
          <a:p>
            <a:r>
              <a:rPr lang="es-ES" dirty="0" smtClean="0"/>
              <a:t>Obtener impresión general de la situación</a:t>
            </a:r>
          </a:p>
          <a:p>
            <a:r>
              <a:rPr lang="es-ES" dirty="0" smtClean="0"/>
              <a:t>Evaluar Cinemática del Trauma</a:t>
            </a:r>
            <a:endParaRPr lang="es-ES" dirty="0"/>
          </a:p>
        </p:txBody>
      </p:sp>
      <p:pic>
        <p:nvPicPr>
          <p:cNvPr id="9218" name="Picture 2" descr="https://encrypted-tbn3.gstatic.com/images?q=tbn:ANd9GcRY4XaRWHRdH18aXz_4Afluosz5V4I7gEJm_kJ5l0FQY-eWZe_H9RKnKQ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03571"/>
            <a:ext cx="2996542" cy="2354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5199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/>
              <a:t>OJO…</a:t>
            </a:r>
            <a:endParaRPr lang="es-ES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s-ES" b="1" dirty="0" smtClean="0"/>
              <a:t>Las condiciones pueden variar (escena y paciente)</a:t>
            </a:r>
          </a:p>
          <a:p>
            <a:pPr marL="0" indent="0" algn="ctr">
              <a:buNone/>
            </a:pPr>
            <a:r>
              <a:rPr lang="es-ES" b="1" dirty="0" smtClean="0"/>
              <a:t>MEJORAR O EMPEORAR</a:t>
            </a:r>
          </a:p>
          <a:p>
            <a:pPr marL="0" indent="0" algn="ctr">
              <a:buNone/>
            </a:pPr>
            <a:r>
              <a:rPr lang="es-ES" sz="5400" b="1" dirty="0" smtClean="0"/>
              <a:t>REEVALÚE!!!</a:t>
            </a:r>
            <a:endParaRPr lang="es-ES" sz="5400" b="1" dirty="0"/>
          </a:p>
        </p:txBody>
      </p:sp>
    </p:spTree>
    <p:extLst>
      <p:ext uri="{BB962C8B-B14F-4D97-AF65-F5344CB8AC3E}">
        <p14:creationId xmlns:p14="http://schemas.microsoft.com/office/powerpoint/2010/main" val="3604070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LA VALORACION DE LA ESCENA TIENE 2 COMPONENTES PRINCIPALES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SEGURIDAD Y SITUACION</a:t>
            </a:r>
            <a:endParaRPr lang="es-ES" dirty="0"/>
          </a:p>
        </p:txBody>
      </p:sp>
      <p:pic>
        <p:nvPicPr>
          <p:cNvPr id="10242" name="Picture 2" descr="http://monitor.lavoz.com.ar/anexos/imagen/07/460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996951"/>
            <a:ext cx="5067796" cy="2909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539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SEGURIDAD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Debe ser la principal consideración al llegar a un lugar.</a:t>
            </a:r>
          </a:p>
          <a:p>
            <a:r>
              <a:rPr lang="es-ES" dirty="0" smtClean="0"/>
              <a:t>No trate de rescatar si no tiene los conocimientos o la formación para ello.</a:t>
            </a:r>
          </a:p>
          <a:p>
            <a:r>
              <a:rPr lang="es-ES" dirty="0" smtClean="0"/>
              <a:t>La asistencia </a:t>
            </a:r>
            <a:r>
              <a:rPr lang="es-ES" b="1" u="sng" dirty="0" smtClean="0"/>
              <a:t>debe esperar </a:t>
            </a:r>
            <a:r>
              <a:rPr lang="es-ES" dirty="0" smtClean="0"/>
              <a:t>hasta que la escena este segura.</a:t>
            </a:r>
          </a:p>
          <a:p>
            <a:r>
              <a:rPr lang="es-ES" dirty="0" smtClean="0"/>
              <a:t>Los pacientes en peligro se deben trasladar a zona segura antes de evaluación y TTO</a:t>
            </a:r>
          </a:p>
        </p:txBody>
      </p:sp>
    </p:spTree>
    <p:extLst>
      <p:ext uri="{BB962C8B-B14F-4D97-AF65-F5344CB8AC3E}">
        <p14:creationId xmlns:p14="http://schemas.microsoft.com/office/powerpoint/2010/main" val="8233585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AMENAZAS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S" dirty="0" smtClean="0"/>
              <a:t>Fuego</a:t>
            </a:r>
          </a:p>
          <a:p>
            <a:r>
              <a:rPr lang="es-ES" dirty="0" smtClean="0"/>
              <a:t>Líneas eléctricas caídas</a:t>
            </a:r>
          </a:p>
          <a:p>
            <a:r>
              <a:rPr lang="es-ES" dirty="0" smtClean="0"/>
              <a:t>Explosivos</a:t>
            </a:r>
          </a:p>
          <a:p>
            <a:r>
              <a:rPr lang="es-ES" dirty="0" smtClean="0"/>
              <a:t>MAT-PEL (incluye fluidos corporales)</a:t>
            </a:r>
          </a:p>
          <a:p>
            <a:r>
              <a:rPr lang="es-ES" dirty="0" smtClean="0"/>
              <a:t>Trafico</a:t>
            </a:r>
          </a:p>
          <a:p>
            <a:r>
              <a:rPr lang="es-ES" dirty="0" smtClean="0"/>
              <a:t>Corriente de agua</a:t>
            </a:r>
          </a:p>
          <a:p>
            <a:r>
              <a:rPr lang="es-ES" dirty="0" smtClean="0"/>
              <a:t>Armamento</a:t>
            </a:r>
          </a:p>
          <a:p>
            <a:r>
              <a:rPr lang="es-ES" dirty="0" smtClean="0"/>
              <a:t>Condiciones ambientales</a:t>
            </a:r>
          </a:p>
          <a:p>
            <a:r>
              <a:rPr lang="es-ES" dirty="0" smtClean="0"/>
              <a:t>Agresor cerca</a:t>
            </a:r>
          </a:p>
        </p:txBody>
      </p:sp>
    </p:spTree>
    <p:extLst>
      <p:ext uri="{BB962C8B-B14F-4D97-AF65-F5344CB8AC3E}">
        <p14:creationId xmlns:p14="http://schemas.microsoft.com/office/powerpoint/2010/main" val="2410077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SITUACIÓN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ES" dirty="0" smtClean="0"/>
              <a:t>Que paso realmente???</a:t>
            </a:r>
          </a:p>
          <a:p>
            <a:r>
              <a:rPr lang="es-ES" dirty="0" smtClean="0"/>
              <a:t>Por que solicitó ayuda??</a:t>
            </a:r>
          </a:p>
          <a:p>
            <a:r>
              <a:rPr lang="es-ES" dirty="0" smtClean="0"/>
              <a:t>Mecanismo de lesión? (cinemática del trauma, fuerzas, energía involucrada)</a:t>
            </a:r>
          </a:p>
          <a:p>
            <a:r>
              <a:rPr lang="es-ES" dirty="0" smtClean="0"/>
              <a:t>Cuantas victimas?? Edades??</a:t>
            </a:r>
          </a:p>
          <a:p>
            <a:r>
              <a:rPr lang="es-ES" dirty="0" smtClean="0"/>
              <a:t>Son necesarias mas unidades SEM para TTO y transporte??</a:t>
            </a:r>
          </a:p>
          <a:p>
            <a:r>
              <a:rPr lang="es-ES" dirty="0" smtClean="0"/>
              <a:t>Se necesita más personal </a:t>
            </a:r>
            <a:r>
              <a:rPr lang="es-ES" dirty="0" err="1" smtClean="0"/>
              <a:t>ó</a:t>
            </a:r>
            <a:r>
              <a:rPr lang="es-ES" dirty="0" smtClean="0"/>
              <a:t> más recursos??</a:t>
            </a:r>
          </a:p>
          <a:p>
            <a:r>
              <a:rPr lang="es-ES" dirty="0" smtClean="0"/>
              <a:t>131, 132, 133, 134, CGE/</a:t>
            </a:r>
            <a:r>
              <a:rPr lang="es-ES" dirty="0" err="1" smtClean="0"/>
              <a:t>chilectra</a:t>
            </a:r>
            <a:r>
              <a:rPr lang="es-ES" dirty="0" smtClean="0"/>
              <a:t>, gas???</a:t>
            </a:r>
          </a:p>
          <a:p>
            <a:r>
              <a:rPr lang="es-ES" dirty="0" smtClean="0"/>
              <a:t>Se necesita equipos de rescate o </a:t>
            </a:r>
            <a:r>
              <a:rPr lang="es-ES" dirty="0" err="1" smtClean="0"/>
              <a:t>extricacion</a:t>
            </a:r>
            <a:r>
              <a:rPr lang="es-ES" dirty="0" smtClean="0"/>
              <a:t>??</a:t>
            </a:r>
          </a:p>
          <a:p>
            <a:r>
              <a:rPr lang="es-ES" dirty="0" smtClean="0"/>
              <a:t>EVACAM???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250685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MUERTE DEL PERONAL SEM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La mayor parte de las muertes del personal sanitario o de primera respuesta se produce por colisiones o choques…</a:t>
            </a:r>
            <a:endParaRPr lang="es-ES" dirty="0"/>
          </a:p>
        </p:txBody>
      </p:sp>
      <p:pic>
        <p:nvPicPr>
          <p:cNvPr id="11266" name="Picture 2" descr="http://www.terra.cl/images/julio2009/F738732_3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196668"/>
            <a:ext cx="4319010" cy="3400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31346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COMO MITIGAR LOS PELIGROS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Ropa reflectante</a:t>
            </a:r>
          </a:p>
          <a:p>
            <a:r>
              <a:rPr lang="es-ES" dirty="0" smtClean="0"/>
              <a:t>Posicionamiento adecuado de vehículos de emergencia</a:t>
            </a:r>
          </a:p>
          <a:p>
            <a:r>
              <a:rPr lang="es-ES" dirty="0" smtClean="0"/>
              <a:t>Dirección del transito 133</a:t>
            </a:r>
            <a:endParaRPr lang="es-E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852936"/>
            <a:ext cx="1181100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576" y="4653136"/>
            <a:ext cx="2329086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124744"/>
            <a:ext cx="1469132" cy="1101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92202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VIOLENCIA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 dirty="0" smtClean="0"/>
              <a:t>REGLAS DE SEGURIDAD ANTE UNA ESCENA VIOLENTA:</a:t>
            </a:r>
          </a:p>
          <a:p>
            <a:pPr marL="0" indent="0">
              <a:buNone/>
            </a:pPr>
            <a:r>
              <a:rPr lang="es-ES" b="1" u="sng" dirty="0" smtClean="0"/>
              <a:t>1.NO ESTAR AHÍ</a:t>
            </a:r>
          </a:p>
          <a:p>
            <a:pPr marL="0" indent="0">
              <a:buNone/>
            </a:pPr>
            <a:r>
              <a:rPr lang="es-ES" dirty="0" smtClean="0"/>
              <a:t>Al responder a una escena que se sabe violenta, espere hasta que los representantes de la ley indiquen que es seguro y que se puede actuar.</a:t>
            </a:r>
            <a:endParaRPr lang="es-E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683282"/>
            <a:ext cx="2627784" cy="2174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8365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2. </a:t>
            </a:r>
            <a:r>
              <a:rPr lang="es-ES" b="1" u="sng" dirty="0" smtClean="0"/>
              <a:t>RETIRESE</a:t>
            </a:r>
          </a:p>
          <a:p>
            <a:pPr marL="0" indent="0">
              <a:buNone/>
            </a:pPr>
            <a:r>
              <a:rPr lang="es-ES" dirty="0" smtClean="0"/>
              <a:t>Si se presenta una amenaza cuando va al lugar, RETIRESE discretamente al vehículo y abandone el lugar. </a:t>
            </a:r>
          </a:p>
          <a:p>
            <a:pPr marL="0" indent="0">
              <a:buNone/>
            </a:pPr>
            <a:r>
              <a:rPr lang="es-ES" dirty="0" smtClean="0"/>
              <a:t>Busque un lugar seguro y avise al personal que corresponde.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76203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TRAUMA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ENERGIA O FUERZA EXTREMA QUE ACTUA SOBRE EL ORGANISMO CAUSANDO DAÑO, LESION O MUERTE.</a:t>
            </a:r>
            <a:endParaRPr lang="es-ES" dirty="0"/>
          </a:p>
        </p:txBody>
      </p:sp>
      <p:pic>
        <p:nvPicPr>
          <p:cNvPr id="3074" name="Picture 2" descr="Accidente vi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861048"/>
            <a:ext cx="7239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50199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3. </a:t>
            </a:r>
            <a:r>
              <a:rPr lang="es-ES" b="1" u="sng" dirty="0" smtClean="0"/>
              <a:t>DISTRAIGA</a:t>
            </a:r>
          </a:p>
          <a:p>
            <a:pPr marL="0" indent="0">
              <a:buNone/>
            </a:pPr>
            <a:r>
              <a:rPr lang="es-ES" dirty="0" smtClean="0"/>
              <a:t>Si la situación se vuelve amenazante mientras usted atiende al paciente, distraiga para disminuir el riesgo de agresión y la tensión.</a:t>
            </a:r>
          </a:p>
          <a:p>
            <a:pPr marL="0" indent="0">
              <a:buNone/>
            </a:pPr>
            <a:r>
              <a:rPr lang="es-ES" dirty="0" smtClean="0"/>
              <a:t>(mientras se prepara para abandonar </a:t>
            </a:r>
            <a:r>
              <a:rPr lang="es-ES" dirty="0" err="1" smtClean="0"/>
              <a:t>ó</a:t>
            </a:r>
            <a:r>
              <a:rPr lang="es-ES" dirty="0" smtClean="0"/>
              <a:t> llega el personal de orden y seguridad)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707497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4. </a:t>
            </a:r>
            <a:r>
              <a:rPr lang="es-ES" b="1" u="sng" dirty="0" smtClean="0"/>
              <a:t>DEFIENDASE</a:t>
            </a:r>
          </a:p>
          <a:p>
            <a:pPr marL="0" indent="0">
              <a:buNone/>
            </a:pPr>
            <a:r>
              <a:rPr lang="es-ES" dirty="0" smtClean="0"/>
              <a:t>ULTIMO RECURSO!!!</a:t>
            </a:r>
          </a:p>
          <a:p>
            <a:pPr marL="0" indent="0">
              <a:buNone/>
            </a:pPr>
            <a:r>
              <a:rPr lang="es-ES" dirty="0" smtClean="0"/>
              <a:t>Los esfuerzos deben limitarse a liberarse y </a:t>
            </a:r>
            <a:r>
              <a:rPr lang="es-ES" dirty="0" err="1" smtClean="0"/>
              <a:t>huír</a:t>
            </a:r>
            <a:endParaRPr lang="es-E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301294"/>
            <a:ext cx="3464584" cy="346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50001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/>
              <a:t>RECUERDE</a:t>
            </a:r>
            <a:endParaRPr lang="es-ES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1. YO</a:t>
            </a:r>
          </a:p>
          <a:p>
            <a:r>
              <a:rPr lang="es-ES" dirty="0" smtClean="0"/>
              <a:t>2. YO</a:t>
            </a:r>
          </a:p>
          <a:p>
            <a:r>
              <a:rPr lang="es-ES" dirty="0" smtClean="0"/>
              <a:t>3. YO</a:t>
            </a:r>
          </a:p>
          <a:p>
            <a:endParaRPr lang="es-ES" dirty="0"/>
          </a:p>
          <a:p>
            <a:r>
              <a:rPr lang="es-ES" dirty="0" smtClean="0"/>
              <a:t>SU FAMILIA LE ESPERA EN CASA…</a:t>
            </a:r>
            <a:endParaRPr lang="es-E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502" y="4149080"/>
            <a:ext cx="2677498" cy="267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71142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www.claveuno.cl</a:t>
            </a:r>
            <a:endParaRPr lang="es-ES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311" y="1735493"/>
            <a:ext cx="4255377" cy="4255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78736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CINEMATICA DEL TRAUMA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s-ES" dirty="0" smtClean="0"/>
              <a:t>www.claveuno.cl</a:t>
            </a:r>
            <a:endParaRPr lang="es-E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819" y="2204864"/>
            <a:ext cx="6204181" cy="4653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73684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La Cinemática del trauma es..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s-ES" dirty="0" smtClean="0"/>
              <a:t>Analizar un accidente para determinar los daños POTENCIALMENTE resultantes de movimientos y energías involucrados</a:t>
            </a:r>
            <a:endParaRPr lang="es-E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52811"/>
            <a:ext cx="4918392" cy="3705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90908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RECUERDE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s-ES" b="1" dirty="0" smtClean="0"/>
              <a:t>BUENA HISTORIA </a:t>
            </a:r>
            <a:r>
              <a:rPr lang="es-ES" dirty="0" smtClean="0"/>
              <a:t>+ </a:t>
            </a:r>
            <a:r>
              <a:rPr lang="es-ES" b="1" dirty="0" smtClean="0"/>
              <a:t>BUEN ANALISIS ESCENA </a:t>
            </a:r>
            <a:r>
              <a:rPr lang="es-ES" dirty="0" smtClean="0"/>
              <a:t>+ </a:t>
            </a:r>
            <a:r>
              <a:rPr lang="es-ES" b="1" dirty="0" smtClean="0"/>
              <a:t>INTERPRETACIÓN ADECUADA </a:t>
            </a:r>
            <a:r>
              <a:rPr lang="es-ES" dirty="0" smtClean="0"/>
              <a:t>=</a:t>
            </a:r>
          </a:p>
          <a:p>
            <a:pPr marL="0" indent="0" algn="ctr">
              <a:buNone/>
            </a:pPr>
            <a:r>
              <a:rPr lang="es-ES" b="1" u="sng" dirty="0" smtClean="0"/>
              <a:t>DIAGNOSTICO ACERTADO DEL MEDICO EN EL 90% DE LOS CASOS</a:t>
            </a:r>
            <a:endParaRPr lang="es-ES" b="1" u="sng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256257"/>
            <a:ext cx="3409993" cy="255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184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FACTORES A ANALIZAR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Factores pre-trauma</a:t>
            </a:r>
          </a:p>
          <a:p>
            <a:r>
              <a:rPr lang="es-ES" dirty="0" smtClean="0"/>
              <a:t>Punto de impacto</a:t>
            </a:r>
          </a:p>
          <a:p>
            <a:r>
              <a:rPr lang="es-ES" dirty="0" smtClean="0"/>
              <a:t>Donde y en que dirección se produce la energía</a:t>
            </a:r>
          </a:p>
          <a:p>
            <a:r>
              <a:rPr lang="es-ES" dirty="0" smtClean="0"/>
              <a:t>Cuanta energía hay involucrada</a:t>
            </a:r>
          </a:p>
          <a:p>
            <a:r>
              <a:rPr lang="es-ES" dirty="0" smtClean="0"/>
              <a:t>Lesiones relacionadas con energía y anatomía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565546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ALGO DE FISICA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s-ES" dirty="0" smtClean="0"/>
              <a:t>LA ENERGIA CINETICA ES LA QUE NACE DEL MOVIMIENTO</a:t>
            </a:r>
            <a:endParaRPr lang="es-E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3" y="3622806"/>
            <a:ext cx="4616712" cy="307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30363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CINEMATICA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ESTUDIO MECANICA CLASICA</a:t>
            </a:r>
          </a:p>
          <a:p>
            <a:r>
              <a:rPr lang="es-ES" dirty="0" smtClean="0"/>
              <a:t>LATIN KINEO = MOV</a:t>
            </a:r>
          </a:p>
          <a:p>
            <a:r>
              <a:rPr lang="es-ES" dirty="0" smtClean="0"/>
              <a:t>LEYES DE MOVIMIENTO DE LOS CUERPOS</a:t>
            </a:r>
            <a:endParaRPr lang="es-E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899419"/>
            <a:ext cx="3087216" cy="295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3174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https://encrypted-tbn1.gstatic.com/images?q=tbn:ANd9GcQdlI3AtH-qvjY5bOil0Tk9Ndkfz7oZV0fQ4wi1kpCx4g6_h2hmdv3ahQ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439466"/>
            <a:ext cx="3419872" cy="341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ESTADISTICAS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Primera causa de muerte en Chile en los menores de 40 años</a:t>
            </a:r>
          </a:p>
          <a:p>
            <a:r>
              <a:rPr lang="es-ES" dirty="0" smtClean="0"/>
              <a:t>Cada 1 hora muere un Chileno por trauma</a:t>
            </a:r>
          </a:p>
          <a:p>
            <a:r>
              <a:rPr lang="es-ES" dirty="0" smtClean="0"/>
              <a:t>Se considera como una epidemia en nuestro siglo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327632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OBJETIVOS DE CLASE DE CINEMATICA DEL TRAUMA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Reconocer sus principios básicos</a:t>
            </a:r>
          </a:p>
          <a:p>
            <a:r>
              <a:rPr lang="es-ES" dirty="0" smtClean="0"/>
              <a:t>Reconocer fuerzas involucradas en el daño orgánico producido por trauma</a:t>
            </a:r>
          </a:p>
          <a:p>
            <a:r>
              <a:rPr lang="es-ES" dirty="0" smtClean="0"/>
              <a:t>DESARROLLAR INDICE DE SOSPECHA</a:t>
            </a:r>
            <a:endParaRPr lang="es-E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254814"/>
            <a:ext cx="2573193" cy="2573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1709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 CINEMATICA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dirty="0" smtClean="0"/>
              <a:t>Involucra el análisis de:</a:t>
            </a:r>
          </a:p>
          <a:p>
            <a:r>
              <a:rPr lang="es-ES" dirty="0" smtClean="0"/>
              <a:t>Trauma vehicular</a:t>
            </a:r>
          </a:p>
          <a:p>
            <a:r>
              <a:rPr lang="es-ES" dirty="0" smtClean="0"/>
              <a:t>Caídas de altura</a:t>
            </a:r>
          </a:p>
          <a:p>
            <a:r>
              <a:rPr lang="es-ES" dirty="0" smtClean="0"/>
              <a:t>Heridas penetrantes</a:t>
            </a:r>
          </a:p>
          <a:p>
            <a:endParaRPr lang="es-ES" dirty="0" smtClean="0"/>
          </a:p>
          <a:p>
            <a:endParaRPr lang="es-E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793160"/>
            <a:ext cx="1829172" cy="1342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822870"/>
            <a:ext cx="1823063" cy="107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641" y="4653136"/>
            <a:ext cx="1873678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75949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u="sng" dirty="0" smtClean="0"/>
              <a:t>Definición</a:t>
            </a:r>
            <a:r>
              <a:rPr lang="es-ES" dirty="0" smtClean="0"/>
              <a:t> de CINEMATICA DEL TRAUMA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“Procedimiento por el cual se analiza un accidente o evento para determinar los daños que PODRÍAN producirse a las personas como resultado de fuerzas y movimientos involucrados”</a:t>
            </a:r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1771108" y="4797152"/>
            <a:ext cx="560179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INDICE DE SOSPECHA</a:t>
            </a:r>
            <a:endParaRPr lang="es-E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51787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MAS FISICA POR ISAAC NEWTON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dirty="0" smtClean="0"/>
              <a:t>LEYES </a:t>
            </a:r>
          </a:p>
          <a:p>
            <a:r>
              <a:rPr lang="es-ES" dirty="0" smtClean="0"/>
              <a:t>I. INERCIA</a:t>
            </a:r>
          </a:p>
          <a:p>
            <a:r>
              <a:rPr lang="es-ES" dirty="0" smtClean="0"/>
              <a:t>II. LA ENERGIA SE TRASFORMA:</a:t>
            </a:r>
          </a:p>
          <a:p>
            <a:pPr marL="0" indent="0">
              <a:buNone/>
            </a:pPr>
            <a:r>
              <a:rPr lang="es-ES" dirty="0" smtClean="0"/>
              <a:t>Ejemplo: automóvil-gas-pistones-</a:t>
            </a:r>
            <a:r>
              <a:rPr lang="es-ES" dirty="0" err="1" smtClean="0"/>
              <a:t>transmision</a:t>
            </a:r>
            <a:r>
              <a:rPr lang="es-ES" dirty="0" smtClean="0"/>
              <a:t>-ruedas-etc.</a:t>
            </a:r>
          </a:p>
          <a:p>
            <a:r>
              <a:rPr lang="es-ES" dirty="0" smtClean="0"/>
              <a:t>III. La energía cinética depende directamente de la mitad de la masa por la velocidad al cuadrado</a:t>
            </a:r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2771800" y="5805264"/>
            <a:ext cx="489961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 C= masa/2* </a:t>
            </a:r>
            <a:r>
              <a:rPr lang="es-ES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vel</a:t>
            </a:r>
            <a:r>
              <a:rPr lang="es-ES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al </a:t>
            </a:r>
            <a:r>
              <a:rPr lang="es-ES" sz="3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cuad</a:t>
            </a:r>
            <a:endParaRPr lang="es-ES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20577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764704"/>
            <a:ext cx="3359568" cy="219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EJEMPLO ARMA / PROYECTIL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284" y="3429000"/>
            <a:ext cx="3567207" cy="2410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82599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INERCIA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Capacidad de los cuerpos en movimiento de mantenerse en esta condición a menos que una fuerza actúe sobre estos (1º Ley)</a:t>
            </a:r>
          </a:p>
          <a:p>
            <a:pPr marL="0" indent="0">
              <a:buNone/>
            </a:pPr>
            <a:r>
              <a:rPr lang="es-ES" u="sng" dirty="0" smtClean="0"/>
              <a:t>PREVENCION DE INERCIA:</a:t>
            </a:r>
          </a:p>
          <a:p>
            <a:pPr marL="0" indent="0">
              <a:buNone/>
            </a:pPr>
            <a:r>
              <a:rPr lang="es-ES" dirty="0" smtClean="0"/>
              <a:t>AIR BAGS</a:t>
            </a:r>
          </a:p>
          <a:p>
            <a:pPr marL="0" indent="0">
              <a:buNone/>
            </a:pPr>
            <a:r>
              <a:rPr lang="es-ES" dirty="0" smtClean="0"/>
              <a:t>CINTURON DE SEGURIDAD		       EYECCION</a:t>
            </a:r>
          </a:p>
          <a:p>
            <a:pPr marL="0" indent="0">
              <a:buNone/>
            </a:pPr>
            <a:r>
              <a:rPr lang="es-ES" dirty="0" smtClean="0"/>
              <a:t>SILLA O ALZADOR</a:t>
            </a:r>
            <a:endParaRPr lang="es-ES" dirty="0"/>
          </a:p>
        </p:txBody>
      </p:sp>
      <p:sp>
        <p:nvSpPr>
          <p:cNvPr id="4" name="3 Cheurón"/>
          <p:cNvSpPr/>
          <p:nvPr/>
        </p:nvSpPr>
        <p:spPr>
          <a:xfrm>
            <a:off x="5460399" y="4225018"/>
            <a:ext cx="936104" cy="86409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5304080" y="4388473"/>
            <a:ext cx="127214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EVITAN</a:t>
            </a:r>
            <a:endParaRPr lang="es-ES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29354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61048"/>
            <a:ext cx="4067175" cy="315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EYECCION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s-ES" dirty="0" smtClean="0"/>
              <a:t>PERSONA QUE POR INERCIA SALE DESPEDIDA DE UN VEHICULO</a:t>
            </a:r>
          </a:p>
          <a:p>
            <a:pPr marL="0" indent="0" algn="ctr">
              <a:buNone/>
            </a:pPr>
            <a:endParaRPr lang="es-ES" dirty="0"/>
          </a:p>
          <a:p>
            <a:r>
              <a:rPr lang="es-ES" dirty="0" smtClean="0"/>
              <a:t>8 VECES MAS POSIBILIDADES DE MUERTE</a:t>
            </a:r>
          </a:p>
          <a:p>
            <a:r>
              <a:rPr lang="es-ES" dirty="0" smtClean="0"/>
              <a:t>88% DE LOS NIÑOS SIN SUJECION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63559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6" y="5301207"/>
            <a:ext cx="2415486" cy="142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970879"/>
            <a:ext cx="2383135" cy="1781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5" y="2273845"/>
            <a:ext cx="2555776" cy="1697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3 IMPACTOS (Colisión o choque)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dirty="0" smtClean="0"/>
              <a:t>1. VEHICULO / OBJETO – VEHICULO/VEHICULO</a:t>
            </a:r>
          </a:p>
          <a:p>
            <a:pPr marL="0" indent="0">
              <a:buNone/>
            </a:pPr>
            <a:r>
              <a:rPr lang="es-ES" dirty="0" smtClean="0"/>
              <a:t>2. CUERPO</a:t>
            </a:r>
          </a:p>
          <a:p>
            <a:pPr marL="0" indent="0">
              <a:buNone/>
            </a:pPr>
            <a:r>
              <a:rPr lang="es-ES" dirty="0" smtClean="0"/>
              <a:t>3. ORGANOS</a:t>
            </a:r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6320363" y="227356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</a:t>
            </a:r>
            <a:endParaRPr lang="es-E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6320363" y="4096491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</a:t>
            </a:r>
            <a:endParaRPr lang="es-E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6338049" y="555380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</a:t>
            </a:r>
            <a:endParaRPr lang="es-E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847213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TERCER IMPACTO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Órganos contundidos o arrancados de sus puntos de inserción</a:t>
            </a:r>
          </a:p>
          <a:p>
            <a:r>
              <a:rPr lang="es-ES" dirty="0" err="1" smtClean="0"/>
              <a:t>Fx</a:t>
            </a:r>
            <a:r>
              <a:rPr lang="es-ES" dirty="0" smtClean="0"/>
              <a:t> de fémur por desplazamiento = disminución volemia</a:t>
            </a:r>
          </a:p>
          <a:p>
            <a:r>
              <a:rPr lang="es-ES" dirty="0" smtClean="0"/>
              <a:t>Disección o cizallamiento  de arco aórtico o aorta ascendente</a:t>
            </a:r>
          </a:p>
          <a:p>
            <a:r>
              <a:rPr lang="es-ES" dirty="0" smtClean="0"/>
              <a:t>Colocación indebida del cinturón de seguridad = lesiones de órganos </a:t>
            </a:r>
            <a:r>
              <a:rPr lang="es-ES" dirty="0" err="1" smtClean="0"/>
              <a:t>abd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5986946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Accidente en moto = FX bilateral de fémur = Shock hipovolémico</a:t>
            </a:r>
            <a:endParaRPr lang="es-ES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126" y="3140968"/>
            <a:ext cx="5890834" cy="3703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3774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TRAUMA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ACCIDENTES</a:t>
            </a:r>
          </a:p>
          <a:p>
            <a:r>
              <a:rPr lang="es-ES" dirty="0" smtClean="0"/>
              <a:t>AGRESIÓN</a:t>
            </a:r>
          </a:p>
          <a:p>
            <a:r>
              <a:rPr lang="es-ES" dirty="0" smtClean="0"/>
              <a:t>QUEMADURAS</a:t>
            </a:r>
          </a:p>
          <a:p>
            <a:r>
              <a:rPr lang="es-ES" dirty="0" smtClean="0"/>
              <a:t>EXPLOSIÓN</a:t>
            </a:r>
          </a:p>
          <a:p>
            <a:r>
              <a:rPr lang="es-ES" dirty="0" smtClean="0"/>
              <a:t>INMERSIÓN</a:t>
            </a:r>
            <a:endParaRPr lang="es-ES" dirty="0"/>
          </a:p>
        </p:txBody>
      </p:sp>
      <p:pic>
        <p:nvPicPr>
          <p:cNvPr id="5122" name="Picture 2" descr="https://encrypted-tbn0.gstatic.com/images?q=tbn:ANd9GcRvBHCfPT06uSRs8XstiqIatfuWEhWiMxpdTRLCTw8kiQdwfWCAk4w-ngP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961" y="0"/>
            <a:ext cx="2162122" cy="16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encrypted-tbn2.gstatic.com/images?q=tbn:ANd9GcRAbgPrkV5W7HX81mvJuACUu2Dfe3NJJY9-M25ZWh7ydmRsGQY-tkPopw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962" y="1594997"/>
            <a:ext cx="2162122" cy="1551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encrypted-tbn2.gstatic.com/images?q=tbn:ANd9GcS6zXBqnLbpi6uYTKGCHb5a8mOdfI0DPaslNSqSxJdBKIs5WlmUW3XMh67W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962" y="3146841"/>
            <a:ext cx="2162121" cy="1628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encrypted-tbn2.gstatic.com/images?q=tbn:ANd9GcT6owf69MDwvAAR0T8Z5_6v5G9bKt2Q_89ppODiG7qwtmE2qn2eCQK0l3c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962" y="4780750"/>
            <a:ext cx="2162121" cy="1484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7518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ATROPELLOS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500313"/>
            <a:ext cx="5762479" cy="330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17226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ADULTO 3 IMPACTOS</a:t>
            </a:r>
            <a:endParaRPr lang="es-ES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12776"/>
            <a:ext cx="6206010" cy="5555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370488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PEDIATRICO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ES" dirty="0" smtClean="0"/>
              <a:t>POLITRAUMA</a:t>
            </a:r>
          </a:p>
          <a:p>
            <a:r>
              <a:rPr lang="es-ES" dirty="0" smtClean="0"/>
              <a:t>1. El vehículo golpea en la parte superior de las piernas y en la pelvis</a:t>
            </a:r>
          </a:p>
          <a:p>
            <a:r>
              <a:rPr lang="es-ES" dirty="0" smtClean="0"/>
              <a:t>2. Cabeza y cara en capot</a:t>
            </a:r>
          </a:p>
          <a:p>
            <a:r>
              <a:rPr lang="es-ES" dirty="0" smtClean="0"/>
              <a:t>3. Sale despedido o queda atrapado y es arrastrado</a:t>
            </a:r>
          </a:p>
          <a:p>
            <a:r>
              <a:rPr lang="es-ES" dirty="0" smtClean="0"/>
              <a:t>Fácilmente presentan TEC</a:t>
            </a:r>
          </a:p>
          <a:p>
            <a:r>
              <a:rPr lang="es-ES" dirty="0" smtClean="0"/>
              <a:t>Pared abdominal mas delgada</a:t>
            </a:r>
          </a:p>
          <a:p>
            <a:r>
              <a:rPr lang="es-ES" dirty="0" smtClean="0"/>
              <a:t>Parrilla costal mas elástica</a:t>
            </a:r>
          </a:p>
          <a:p>
            <a:r>
              <a:rPr lang="es-ES" dirty="0" smtClean="0"/>
              <a:t>Fácil presencia de cavitación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245808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00808"/>
            <a:ext cx="5112568" cy="450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89001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Lesiones Penetrantes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Impacto rechaza, desplaza y aplasta células en su trayectoria</a:t>
            </a:r>
          </a:p>
          <a:p>
            <a:pPr marL="0" indent="0">
              <a:buNone/>
            </a:pPr>
            <a:r>
              <a:rPr lang="es-ES" dirty="0" smtClean="0"/>
              <a:t>INFUYE:</a:t>
            </a:r>
          </a:p>
          <a:p>
            <a:r>
              <a:rPr lang="es-ES" dirty="0" smtClean="0"/>
              <a:t>Diámetro del objeto</a:t>
            </a:r>
          </a:p>
          <a:p>
            <a:r>
              <a:rPr lang="es-ES" dirty="0" smtClean="0"/>
              <a:t>Velocidad del impacto</a:t>
            </a:r>
          </a:p>
          <a:p>
            <a:r>
              <a:rPr lang="es-ES" dirty="0" smtClean="0"/>
              <a:t>Forma y características del objeto</a:t>
            </a:r>
          </a:p>
          <a:p>
            <a:pPr marL="0" indent="0">
              <a:buNone/>
            </a:pPr>
            <a:r>
              <a:rPr lang="es-ES" dirty="0" smtClean="0"/>
              <a:t>ESTO FORMA LA CAVITACION</a:t>
            </a:r>
          </a:p>
          <a:p>
            <a:endParaRPr lang="es-E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016" y="2332037"/>
            <a:ext cx="3359150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342848"/>
            <a:ext cx="2199878" cy="2379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20823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CAVITACION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4" y="1412776"/>
            <a:ext cx="9127456" cy="3695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31244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082" y="5040693"/>
            <a:ext cx="3216918" cy="1817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DE ACUERDO A LA CAPACIDAD DE DESTRUCCION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Las </a:t>
            </a:r>
            <a:r>
              <a:rPr lang="es-ES" u="sng" dirty="0" smtClean="0"/>
              <a:t>armas</a:t>
            </a:r>
            <a:r>
              <a:rPr lang="es-ES" dirty="0" smtClean="0"/>
              <a:t> se clasifican en:</a:t>
            </a:r>
          </a:p>
          <a:p>
            <a:pPr marL="0" indent="0">
              <a:buNone/>
            </a:pPr>
            <a:r>
              <a:rPr lang="es-ES" dirty="0" smtClean="0"/>
              <a:t>BAJA ENERGIA</a:t>
            </a: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 smtClean="0"/>
              <a:t>MEDIA ENERGIA</a:t>
            </a: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 smtClean="0"/>
              <a:t>ALTA ENERGIA</a:t>
            </a:r>
            <a:endParaRPr lang="es-ES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5" y="717635"/>
            <a:ext cx="2200275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068960"/>
            <a:ext cx="3567113" cy="240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71865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162" y="1734344"/>
            <a:ext cx="4257675" cy="4257675"/>
          </a:xfrm>
        </p:spPr>
      </p:pic>
    </p:spTree>
    <p:extLst>
      <p:ext uri="{BB962C8B-B14F-4D97-AF65-F5344CB8AC3E}">
        <p14:creationId xmlns:p14="http://schemas.microsoft.com/office/powerpoint/2010/main" val="2277387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30 Llamada de flecha hacia abajo"/>
          <p:cNvSpPr/>
          <p:nvPr/>
        </p:nvSpPr>
        <p:spPr>
          <a:xfrm>
            <a:off x="2566361" y="5733256"/>
            <a:ext cx="4079130" cy="576064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29 Llamada de flecha hacia abajo"/>
          <p:cNvSpPr/>
          <p:nvPr/>
        </p:nvSpPr>
        <p:spPr>
          <a:xfrm>
            <a:off x="553740" y="5047647"/>
            <a:ext cx="8122716" cy="685609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DIAGRAMA DE EVALUACION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Evaluación</a:t>
            </a:r>
          </a:p>
          <a:p>
            <a:endParaRPr lang="es-ES" dirty="0"/>
          </a:p>
          <a:p>
            <a:pPr algn="ctr"/>
            <a:r>
              <a:rPr lang="es-ES" dirty="0" smtClean="0"/>
              <a:t>INICIAL 		PRIMARIA		SECUNDARIA</a:t>
            </a:r>
            <a:endParaRPr lang="es-ES" dirty="0"/>
          </a:p>
        </p:txBody>
      </p:sp>
      <p:cxnSp>
        <p:nvCxnSpPr>
          <p:cNvPr id="5" name="4 Conector recto de flecha"/>
          <p:cNvCxnSpPr/>
          <p:nvPr/>
        </p:nvCxnSpPr>
        <p:spPr>
          <a:xfrm>
            <a:off x="1475656" y="2132856"/>
            <a:ext cx="0" cy="6480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 de flecha"/>
          <p:cNvCxnSpPr/>
          <p:nvPr/>
        </p:nvCxnSpPr>
        <p:spPr>
          <a:xfrm>
            <a:off x="2771800" y="1895551"/>
            <a:ext cx="4176464" cy="88537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>
            <a:off x="2771800" y="1961220"/>
            <a:ext cx="1152128" cy="8197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CuadroTexto"/>
          <p:cNvSpPr txBox="1"/>
          <p:nvPr/>
        </p:nvSpPr>
        <p:spPr>
          <a:xfrm>
            <a:off x="899592" y="3570319"/>
            <a:ext cx="15121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Seguridad de la escena y el equipo / CINEMATICA DEL TRAUMA</a:t>
            </a:r>
            <a:endParaRPr lang="es-ES" dirty="0"/>
          </a:p>
        </p:txBody>
      </p:sp>
      <p:sp>
        <p:nvSpPr>
          <p:cNvPr id="16" name="15 Rectángulo"/>
          <p:cNvSpPr/>
          <p:nvPr/>
        </p:nvSpPr>
        <p:spPr>
          <a:xfrm>
            <a:off x="553740" y="5157192"/>
            <a:ext cx="220387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2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 – 15 SEGUNDOS</a:t>
            </a:r>
            <a:endParaRPr lang="es-ES" sz="2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3491880" y="371703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ABC DEL TRAUMA</a:t>
            </a:r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092134"/>
            <a:ext cx="230505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17 CuadroTexto"/>
          <p:cNvSpPr txBox="1"/>
          <p:nvPr/>
        </p:nvSpPr>
        <p:spPr>
          <a:xfrm>
            <a:off x="6516216" y="3570319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EXAMEN FISICO</a:t>
            </a:r>
            <a:endParaRPr lang="es-ES" dirty="0"/>
          </a:p>
        </p:txBody>
      </p:sp>
      <p:sp>
        <p:nvSpPr>
          <p:cNvPr id="19" name="18 Rectángulo"/>
          <p:cNvSpPr/>
          <p:nvPr/>
        </p:nvSpPr>
        <p:spPr>
          <a:xfrm>
            <a:off x="5820815" y="4328402"/>
            <a:ext cx="319100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FOCALIZADO / CEFALO-CAUDAL</a:t>
            </a:r>
            <a:endParaRPr lang="es-ES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21" name="20 Conector recto de flecha"/>
          <p:cNvCxnSpPr/>
          <p:nvPr/>
        </p:nvCxnSpPr>
        <p:spPr>
          <a:xfrm flipH="1">
            <a:off x="6516216" y="3864996"/>
            <a:ext cx="720080" cy="46340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recto de flecha"/>
          <p:cNvCxnSpPr/>
          <p:nvPr/>
        </p:nvCxnSpPr>
        <p:spPr>
          <a:xfrm>
            <a:off x="7524328" y="3901698"/>
            <a:ext cx="648072" cy="4267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Rectángulo"/>
          <p:cNvSpPr/>
          <p:nvPr/>
        </p:nvSpPr>
        <p:spPr>
          <a:xfrm>
            <a:off x="6338040" y="4972527"/>
            <a:ext cx="21565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 MINUTOS</a:t>
            </a:r>
            <a:endParaRPr lang="es-ES" sz="3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26 Rectángulo"/>
          <p:cNvSpPr/>
          <p:nvPr/>
        </p:nvSpPr>
        <p:spPr>
          <a:xfrm>
            <a:off x="2566361" y="5622359"/>
            <a:ext cx="407913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 MINUTOS DE PLATINO</a:t>
            </a:r>
            <a:endParaRPr lang="es-ES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27 Rectángulo"/>
          <p:cNvSpPr/>
          <p:nvPr/>
        </p:nvSpPr>
        <p:spPr>
          <a:xfrm>
            <a:off x="2300743" y="6038600"/>
            <a:ext cx="4610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HORA DORADA</a:t>
            </a:r>
            <a:endParaRPr lang="es-E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19646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SEGURIDAD DE LA ESCENA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3 PRIORIDADES</a:t>
            </a:r>
          </a:p>
          <a:p>
            <a:r>
              <a:rPr lang="es-ES" dirty="0" smtClean="0"/>
              <a:t>Valorar la situación</a:t>
            </a:r>
          </a:p>
          <a:p>
            <a:r>
              <a:rPr lang="es-ES" dirty="0" smtClean="0"/>
              <a:t>Evaluación de pacientes concretos</a:t>
            </a:r>
          </a:p>
          <a:p>
            <a:r>
              <a:rPr lang="es-ES" dirty="0" smtClean="0"/>
              <a:t>Clasificación de la situación	1 PCTE</a:t>
            </a:r>
          </a:p>
          <a:p>
            <a:pPr marL="0" indent="0">
              <a:buNone/>
            </a:pPr>
            <a:r>
              <a:rPr lang="es-ES" dirty="0"/>
              <a:t>	</a:t>
            </a:r>
            <a:r>
              <a:rPr lang="es-ES" dirty="0" smtClean="0"/>
              <a:t>					MV	</a:t>
            </a:r>
          </a:p>
          <a:p>
            <a:pPr marL="0" indent="0">
              <a:buNone/>
            </a:pPr>
            <a:r>
              <a:rPr lang="es-ES" dirty="0"/>
              <a:t>	</a:t>
            </a:r>
            <a:r>
              <a:rPr lang="es-ES" dirty="0" smtClean="0"/>
              <a:t>					GRAN 							CATASTROFE</a:t>
            </a:r>
            <a:endParaRPr lang="es-ES" dirty="0"/>
          </a:p>
        </p:txBody>
      </p:sp>
      <p:cxnSp>
        <p:nvCxnSpPr>
          <p:cNvPr id="5" name="4 Conector recto de flecha"/>
          <p:cNvCxnSpPr/>
          <p:nvPr/>
        </p:nvCxnSpPr>
        <p:spPr>
          <a:xfrm>
            <a:off x="5508104" y="3645024"/>
            <a:ext cx="50405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 de flecha"/>
          <p:cNvCxnSpPr/>
          <p:nvPr/>
        </p:nvCxnSpPr>
        <p:spPr>
          <a:xfrm>
            <a:off x="5508104" y="3800770"/>
            <a:ext cx="504056" cy="49232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 de flecha"/>
          <p:cNvCxnSpPr/>
          <p:nvPr/>
        </p:nvCxnSpPr>
        <p:spPr>
          <a:xfrm>
            <a:off x="5329641" y="3941797"/>
            <a:ext cx="682519" cy="92736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https://encrypted-tbn1.gstatic.com/images?q=tbn:ANd9GcSRCYqA4xu1U9va9Tz_wtFfz2L0ujFAIUEEELhor5TLpgLeDzyMUzJBjmuK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475" y="5424481"/>
            <a:ext cx="11525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7398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EVALUACION DE LA SITUACION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Es seguro el lugar??</a:t>
            </a:r>
          </a:p>
          <a:p>
            <a:r>
              <a:rPr lang="es-ES" dirty="0" smtClean="0"/>
              <a:t>Naturaleza exacta de la situación??</a:t>
            </a:r>
          </a:p>
          <a:p>
            <a:pPr marL="0" indent="0" algn="ctr">
              <a:buNone/>
            </a:pPr>
            <a:endParaRPr lang="es-ES" dirty="0" smtClean="0"/>
          </a:p>
          <a:p>
            <a:pPr marL="0" indent="0" algn="ctr">
              <a:buNone/>
            </a:pPr>
            <a:endParaRPr lang="es-ES" dirty="0"/>
          </a:p>
          <a:p>
            <a:pPr marL="0" indent="0" algn="ctr">
              <a:buNone/>
            </a:pPr>
            <a:r>
              <a:rPr lang="es-ES" dirty="0" smtClean="0"/>
              <a:t>LOS ASPECTOS IDENTIFICADOS DEBEN ESTAR RESUELTOS ANTES DE EMPEZAR LA VALORACION CONCRETA DEL PACIENTE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68295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VALORACION DE LA ESCENA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024063"/>
            <a:ext cx="6317147" cy="4141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06406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1772817"/>
            <a:ext cx="5085184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ANTES DE LLEGAR A LA ESCENA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EL AVISO</a:t>
            </a:r>
          </a:p>
          <a:p>
            <a:pPr marL="0" indent="0">
              <a:buNone/>
            </a:pPr>
            <a:r>
              <a:rPr lang="es-ES" dirty="0" smtClean="0"/>
              <a:t>Generalmente es por teléfono</a:t>
            </a:r>
          </a:p>
          <a:p>
            <a:pPr marL="0" indent="0">
              <a:buNone/>
            </a:pPr>
            <a:r>
              <a:rPr lang="es-ES" dirty="0" smtClean="0"/>
              <a:t>Información importante inicial sobre lo sucedido y sobre el paciente (aviso efectuado por testigos, otras unidades, etc.)</a:t>
            </a:r>
            <a:endParaRPr lang="es-E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149080"/>
            <a:ext cx="2591544" cy="2591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264048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1021</Words>
  <Application>Microsoft Office PowerPoint</Application>
  <PresentationFormat>Presentación en pantalla (4:3)</PresentationFormat>
  <Paragraphs>197</Paragraphs>
  <Slides>47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47</vt:i4>
      </vt:variant>
    </vt:vector>
  </HeadingPairs>
  <TitlesOfParts>
    <vt:vector size="48" baseType="lpstr">
      <vt:lpstr>Tema de Office</vt:lpstr>
      <vt:lpstr>MANEJO DEL TRAUMA PREHOSPITALARIO</vt:lpstr>
      <vt:lpstr>TRAUMA</vt:lpstr>
      <vt:lpstr>ESTADISTICAS</vt:lpstr>
      <vt:lpstr>TRAUMA</vt:lpstr>
      <vt:lpstr>DIAGRAMA DE EVALUACION</vt:lpstr>
      <vt:lpstr>SEGURIDAD DE LA ESCENA</vt:lpstr>
      <vt:lpstr>EVALUACION DE LA SITUACION</vt:lpstr>
      <vt:lpstr>VALORACION DE LA ESCENA</vt:lpstr>
      <vt:lpstr>ANTES DE LLEGAR A LA ESCENA</vt:lpstr>
      <vt:lpstr>EVALÚE LA SITUACION</vt:lpstr>
      <vt:lpstr>OJO…</vt:lpstr>
      <vt:lpstr>LA VALORACION DE LA ESCENA TIENE 2 COMPONENTES PRINCIPALES</vt:lpstr>
      <vt:lpstr>SEGURIDAD</vt:lpstr>
      <vt:lpstr>AMENAZAS</vt:lpstr>
      <vt:lpstr>SITUACIÓN</vt:lpstr>
      <vt:lpstr>MUERTE DEL PERONAL SEM</vt:lpstr>
      <vt:lpstr>COMO MITIGAR LOS PELIGROS</vt:lpstr>
      <vt:lpstr>VIOLENCIA</vt:lpstr>
      <vt:lpstr>Presentación de PowerPoint</vt:lpstr>
      <vt:lpstr>Presentación de PowerPoint</vt:lpstr>
      <vt:lpstr>Presentación de PowerPoint</vt:lpstr>
      <vt:lpstr>RECUERDE</vt:lpstr>
      <vt:lpstr>www.claveuno.cl</vt:lpstr>
      <vt:lpstr>CINEMATICA DEL TRAUMA</vt:lpstr>
      <vt:lpstr>La Cinemática del trauma es..</vt:lpstr>
      <vt:lpstr>RECUERDE</vt:lpstr>
      <vt:lpstr>FACTORES A ANALIZAR</vt:lpstr>
      <vt:lpstr>ALGO DE FISICA</vt:lpstr>
      <vt:lpstr>CINEMATICA</vt:lpstr>
      <vt:lpstr>OBJETIVOS DE CLASE DE CINEMATICA DEL TRAUMA</vt:lpstr>
      <vt:lpstr>LA CINEMATICA</vt:lpstr>
      <vt:lpstr>Definición de CINEMATICA DEL TRAUMA</vt:lpstr>
      <vt:lpstr>MAS FISICA POR ISAAC NEWTON</vt:lpstr>
      <vt:lpstr>EJEMPLO ARMA / PROYECTIL</vt:lpstr>
      <vt:lpstr>INERCIA</vt:lpstr>
      <vt:lpstr>EYECCION</vt:lpstr>
      <vt:lpstr>3 IMPACTOS (Colisión o choque)</vt:lpstr>
      <vt:lpstr>TERCER IMPACTO</vt:lpstr>
      <vt:lpstr>Presentación de PowerPoint</vt:lpstr>
      <vt:lpstr>ATROPELLOS</vt:lpstr>
      <vt:lpstr>ADULTO 3 IMPACTOS</vt:lpstr>
      <vt:lpstr>PEDIATRICO</vt:lpstr>
      <vt:lpstr>Presentación de PowerPoint</vt:lpstr>
      <vt:lpstr>Lesiones Penetrantes</vt:lpstr>
      <vt:lpstr>CAVITACION</vt:lpstr>
      <vt:lpstr>DE ACUERDO A LA CAPACIDAD DE DESTRUCCION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MANEJO DEL TRAUMA PREHOSPITALARIO</dc:title>
  <dc:creator>USUARIO</dc:creator>
  <cp:lastModifiedBy>USUARIO</cp:lastModifiedBy>
  <cp:revision>18</cp:revision>
  <dcterms:created xsi:type="dcterms:W3CDTF">2014-03-08T04:30:01Z</dcterms:created>
  <dcterms:modified xsi:type="dcterms:W3CDTF">2014-03-08T07:14:40Z</dcterms:modified>
</cp:coreProperties>
</file>