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6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42" r:id="rId29"/>
    <p:sldId id="343" r:id="rId30"/>
    <p:sldId id="344" r:id="rId31"/>
    <p:sldId id="345" r:id="rId32"/>
    <p:sldId id="346" r:id="rId33"/>
    <p:sldId id="347" r:id="rId34"/>
    <p:sldId id="348" r:id="rId35"/>
    <p:sldId id="279" r:id="rId36"/>
    <p:sldId id="349" r:id="rId37"/>
    <p:sldId id="350" r:id="rId38"/>
    <p:sldId id="351" r:id="rId39"/>
    <p:sldId id="352" r:id="rId40"/>
    <p:sldId id="353" r:id="rId41"/>
    <p:sldId id="354" r:id="rId42"/>
    <p:sldId id="355" r:id="rId43"/>
    <p:sldId id="356" r:id="rId44"/>
    <p:sldId id="357" r:id="rId45"/>
    <p:sldId id="358" r:id="rId46"/>
    <p:sldId id="359" r:id="rId47"/>
    <p:sldId id="360" r:id="rId48"/>
    <p:sldId id="361" r:id="rId49"/>
    <p:sldId id="362" r:id="rId50"/>
    <p:sldId id="363" r:id="rId51"/>
    <p:sldId id="364" r:id="rId52"/>
    <p:sldId id="365" r:id="rId53"/>
    <p:sldId id="366" r:id="rId54"/>
    <p:sldId id="367" r:id="rId55"/>
    <p:sldId id="369" r:id="rId56"/>
    <p:sldId id="370" r:id="rId57"/>
    <p:sldId id="371" r:id="rId58"/>
    <p:sldId id="372" r:id="rId59"/>
    <p:sldId id="373" r:id="rId60"/>
    <p:sldId id="374" r:id="rId61"/>
    <p:sldId id="311" r:id="rId62"/>
    <p:sldId id="312" r:id="rId63"/>
    <p:sldId id="375" r:id="rId6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114E6-6EF4-494A-A809-B68BC279E220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06C3D-EFF6-4868-B83D-0D9C59D40AA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900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06C3D-EFF6-4868-B83D-0D9C59D40AA9}" type="slidenum">
              <a:rPr lang="es-CL" smtClean="0"/>
              <a:pPr/>
              <a:t>10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74756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430356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292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24154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29388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88549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267731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78165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7178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563276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510261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0438F-6DBD-4362-A4E6-8ED48CEC9A59}" type="datetimeFigureOut">
              <a:rPr lang="es-CL" smtClean="0"/>
              <a:pPr/>
              <a:t>16-09-2014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EB24A-92A6-4FB5-9F7F-23ADE0F04A7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106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9.png"/><Relationship Id="rId4" Type="http://schemas.openxmlformats.org/officeDocument/2006/relationships/oleObject" Target="../embeddings/oleObject1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1" y="0"/>
            <a:ext cx="500404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Evaluación Primaria y Secundaria</a:t>
            </a:r>
            <a:endParaRPr lang="es-ES" sz="5400" b="0" cap="none" spc="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996952"/>
            <a:ext cx="1579415" cy="157941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/>
              <a:t>¿QUÉ HACER?</a:t>
            </a:r>
            <a:endParaRPr lang="es-C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3200" b="1" dirty="0" smtClean="0"/>
              <a:t>Escena segura</a:t>
            </a:r>
          </a:p>
          <a:p>
            <a:r>
              <a:rPr lang="es-CL" sz="3200" b="1" dirty="0" smtClean="0"/>
              <a:t>Que Paso? (Colisión, Atropello, Perdida de Conciencia)</a:t>
            </a:r>
          </a:p>
          <a:p>
            <a:r>
              <a:rPr lang="es-CL" sz="3200" b="1" dirty="0" smtClean="0"/>
              <a:t>N° de personas involucradas</a:t>
            </a:r>
          </a:p>
          <a:p>
            <a:r>
              <a:rPr lang="es-CL" sz="3200" b="1" dirty="0" smtClean="0"/>
              <a:t>Edad aproximada de cada uno</a:t>
            </a:r>
          </a:p>
          <a:p>
            <a:r>
              <a:rPr lang="es-CL" sz="3200" b="1" dirty="0" smtClean="0"/>
              <a:t>Peligro evidente o inminente</a:t>
            </a:r>
          </a:p>
          <a:p>
            <a:r>
              <a:rPr lang="es-CL" sz="3200" b="1" dirty="0" smtClean="0"/>
              <a:t>Ubicación geográfica (donde)</a:t>
            </a:r>
          </a:p>
          <a:p>
            <a:endParaRPr lang="es-C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Retenga información y …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3200" b="1" dirty="0" smtClean="0"/>
              <a:t>Active dispositivo necesario:</a:t>
            </a:r>
          </a:p>
          <a:p>
            <a:r>
              <a:rPr lang="es-CL" sz="3200" b="1" dirty="0" smtClean="0"/>
              <a:t>AMBULANCIA</a:t>
            </a:r>
          </a:p>
          <a:p>
            <a:r>
              <a:rPr lang="es-CL" sz="3200" b="1" dirty="0" smtClean="0"/>
              <a:t>BOMBEROS</a:t>
            </a:r>
          </a:p>
          <a:p>
            <a:r>
              <a:rPr lang="es-CL" sz="3200" b="1" dirty="0" smtClean="0"/>
              <a:t>CARABINEROS</a:t>
            </a:r>
            <a:endParaRPr lang="es-CL" sz="3200" b="1" dirty="0"/>
          </a:p>
        </p:txBody>
      </p:sp>
      <p:pic>
        <p:nvPicPr>
          <p:cNvPr id="4" name="3 Imagen" descr="bom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1319" y="4077072"/>
            <a:ext cx="3712682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imagesCA46CXV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23066"/>
            <a:ext cx="3779912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 descr="car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484784"/>
            <a:ext cx="2047875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>
                <a:solidFill>
                  <a:schemeClr val="bg1"/>
                </a:solidFill>
              </a:rPr>
              <a:t>DE </a:t>
            </a:r>
            <a:r>
              <a:rPr lang="es-CL" dirty="0" smtClean="0"/>
              <a:t>ACUERDO A LA INFORMACION QUE ENTREGUES: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s-CL" sz="3600" b="1" dirty="0" smtClean="0"/>
          </a:p>
          <a:p>
            <a:pPr algn="ctr"/>
            <a:r>
              <a:rPr lang="es-CL" sz="3600" b="1" dirty="0" smtClean="0"/>
              <a:t>CADA INSTITUCION DETERMINARA LOS RECURSOS QUE ENVIARÁ AL LUGAR DONDE SE ENCUENTRE LA(S) VICTIMA(S)</a:t>
            </a:r>
            <a:endParaRPr lang="es-CL" sz="36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52536" y="260648"/>
            <a:ext cx="822960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Evaluación Primaria y Secundaria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u="sng" dirty="0" smtClean="0"/>
              <a:t>EVALUACION DEL PACIENTE</a:t>
            </a:r>
            <a:endParaRPr lang="es-CL" b="1" u="sng" dirty="0"/>
          </a:p>
        </p:txBody>
      </p:sp>
      <p:pic>
        <p:nvPicPr>
          <p:cNvPr id="4" name="3 Imagen" descr="em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132856"/>
            <a:ext cx="7350224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b="1" dirty="0" smtClean="0"/>
              <a:t>ESTABLECER PARAMETROS VENTILATORIOS </a:t>
            </a:r>
            <a:r>
              <a:rPr lang="es-CL" b="1" dirty="0" smtClean="0">
                <a:solidFill>
                  <a:schemeClr val="bg1"/>
                </a:solidFill>
              </a:rPr>
              <a:t>Y </a:t>
            </a:r>
            <a:r>
              <a:rPr lang="es-CL" b="1" dirty="0" smtClean="0"/>
              <a:t>CIRCULATORIOS DEL PACIENTE</a:t>
            </a:r>
          </a:p>
          <a:p>
            <a:endParaRPr lang="es-CL" b="1" dirty="0" smtClean="0"/>
          </a:p>
          <a:p>
            <a:r>
              <a:rPr lang="es-CL" b="1" dirty="0" smtClean="0"/>
              <a:t>PACIENTE GRAVE?    ESTABLE?</a:t>
            </a:r>
          </a:p>
          <a:p>
            <a:endParaRPr lang="es-CL" b="1" dirty="0" smtClean="0"/>
          </a:p>
          <a:p>
            <a:r>
              <a:rPr lang="es-CL" b="1" dirty="0" smtClean="0"/>
              <a:t>ESTABLECER NECESIDAD DE APOYO</a:t>
            </a:r>
          </a:p>
          <a:p>
            <a:endParaRPr lang="es-CL" b="1" dirty="0" smtClean="0"/>
          </a:p>
          <a:p>
            <a:r>
              <a:rPr lang="es-CL" b="1" dirty="0" smtClean="0"/>
              <a:t>EVALUAR POR COMPLETO AL PACIENTE</a:t>
            </a:r>
            <a:endParaRPr lang="es-CL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EVALUACION RAPIDA Y SIMULTANEA</a:t>
            </a:r>
            <a:endParaRPr lang="es-CL" dirty="0"/>
          </a:p>
        </p:txBody>
      </p:sp>
      <p:sp>
        <p:nvSpPr>
          <p:cNvPr id="4" name="3 Rectángulo"/>
          <p:cNvSpPr/>
          <p:nvPr/>
        </p:nvSpPr>
        <p:spPr>
          <a:xfrm>
            <a:off x="0" y="1988841"/>
            <a:ext cx="8748463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s-ES" sz="16600" b="1" cap="none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ABCDE</a:t>
            </a:r>
            <a:endParaRPr lang="es-ES" sz="16600" b="1" cap="none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576" y="4365104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 smtClean="0"/>
              <a:t>NEMOTECNIA CREADA POR EL COLEGIO AMERICANO DE CIRUJANOS QUE UTILIZA JERARQUIA Y PRIORIZA LAS NECESIDADES DE UNA VICTIMA DE TRAUMA O EMERGENCIA MEDICA</a:t>
            </a:r>
            <a:endParaRPr lang="es-CL" sz="24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1524000" y="457200"/>
            <a:ext cx="617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  <a:endParaRPr lang="es-ES" sz="2800" b="1" dirty="0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838200" y="1447800"/>
            <a:ext cx="75438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sz="2800" b="1" dirty="0" smtClean="0"/>
              <a:t>A: Apertura de la vía aérea (Con control de   columna cervical)</a:t>
            </a:r>
          </a:p>
          <a:p>
            <a:endParaRPr lang="es-CL" sz="2800" b="1" dirty="0" smtClean="0"/>
          </a:p>
          <a:p>
            <a:r>
              <a:rPr lang="es-CL" sz="2800" b="1" dirty="0" smtClean="0"/>
              <a:t>B: Buena ventilación  y oxigenación</a:t>
            </a:r>
          </a:p>
          <a:p>
            <a:endParaRPr lang="es-CL" sz="2800" b="1" dirty="0" smtClean="0"/>
          </a:p>
          <a:p>
            <a:r>
              <a:rPr lang="es-CL" sz="2800" b="1" dirty="0" smtClean="0"/>
              <a:t>C: Circulación y control de hemorragias</a:t>
            </a:r>
          </a:p>
          <a:p>
            <a:endParaRPr lang="es-CL" sz="2800" b="1" dirty="0" smtClean="0"/>
          </a:p>
          <a:p>
            <a:r>
              <a:rPr lang="es-CL" sz="2800" b="1" dirty="0" smtClean="0"/>
              <a:t>D: Déficit Neurológico</a:t>
            </a:r>
          </a:p>
          <a:p>
            <a:endParaRPr lang="es-CL" sz="2800" b="1" dirty="0" smtClean="0"/>
          </a:p>
          <a:p>
            <a:r>
              <a:rPr lang="es-CL" sz="2800" b="1" dirty="0" smtClean="0"/>
              <a:t>E: Exposición con control de la hipotermia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11668169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1524000" y="457200"/>
            <a:ext cx="617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  <a:endParaRPr lang="es-ES" sz="2800" b="1" dirty="0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295400" y="1905000"/>
            <a:ext cx="65532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Recuerde evaluar la respuesta de la victima</a:t>
            </a:r>
          </a:p>
          <a:p>
            <a:pPr algn="ctr"/>
            <a:endParaRPr lang="es-CL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CL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Primera causa de muerte en pacientes inconscientes </a:t>
            </a:r>
          </a:p>
          <a:p>
            <a:pPr algn="ctr"/>
            <a:endParaRPr lang="es-CL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s-CL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CAIDA DE LA LENGUA 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56383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1524000" y="457200"/>
            <a:ext cx="617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  <a:endParaRPr lang="es-ES" sz="2800" b="1" dirty="0"/>
          </a:p>
        </p:txBody>
      </p:sp>
      <p:sp>
        <p:nvSpPr>
          <p:cNvPr id="5" name="4 Rectángulo"/>
          <p:cNvSpPr/>
          <p:nvPr/>
        </p:nvSpPr>
        <p:spPr>
          <a:xfrm>
            <a:off x="304800" y="1066799"/>
            <a:ext cx="2106960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16600" b="1" cap="none" spc="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es-ES" sz="16600" b="1" cap="none" spc="0" dirty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676400" y="1676400"/>
            <a:ext cx="6400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VIA AEREA</a:t>
            </a:r>
          </a:p>
          <a:p>
            <a:pPr algn="ctr"/>
            <a:endParaRPr lang="es-CL" sz="2800" dirty="0"/>
          </a:p>
          <a:p>
            <a:pPr algn="ctr"/>
            <a:r>
              <a:rPr lang="es-C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Evaluar la permeabilidad</a:t>
            </a:r>
          </a:p>
          <a:p>
            <a:pPr algn="ctr"/>
            <a:endParaRPr lang="es-C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C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ABRIR LA VIA AEREA CON CONTROL DE LA COLUMNA EN SOSPECHA DE TRAUMA</a:t>
            </a:r>
          </a:p>
          <a:p>
            <a:pPr algn="ctr"/>
            <a:endParaRPr lang="es-C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CL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COLLAR CERVICAL</a:t>
            </a:r>
            <a:endParaRPr lang="es-E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88904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1524000" y="457200"/>
            <a:ext cx="617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  <a:endParaRPr lang="es-ES" sz="2800" b="1" dirty="0"/>
          </a:p>
        </p:txBody>
      </p:sp>
      <p:sp>
        <p:nvSpPr>
          <p:cNvPr id="5" name="4 Rectángulo"/>
          <p:cNvSpPr/>
          <p:nvPr/>
        </p:nvSpPr>
        <p:spPr>
          <a:xfrm>
            <a:off x="304800" y="1066800"/>
            <a:ext cx="1485402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166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</a:t>
            </a:r>
            <a:endParaRPr lang="es-ES" sz="16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981200" y="1600200"/>
            <a:ext cx="6477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: PERMEABILIZAR</a:t>
            </a:r>
          </a:p>
          <a:p>
            <a:r>
              <a:rPr lang="es-C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P: PROTEGER</a:t>
            </a:r>
          </a:p>
          <a:p>
            <a:r>
              <a:rPr lang="es-C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P: PROVEER 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8" name="Picture 4" descr="http://4.bp.blogspot.com/_F3rZOmQ5LLE/TOi0zMrLWLI/AAAAAAAAA8M/FGiAqHm6Nfo/s1600/Apnea+sue%25C3%25B1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895600"/>
            <a:ext cx="4419600" cy="31604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749442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Evaluación Primaria y Secundaria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OBJETIVOS</a:t>
            </a:r>
          </a:p>
          <a:p>
            <a:endParaRPr lang="es-CL" b="1" dirty="0" smtClean="0"/>
          </a:p>
          <a:p>
            <a:r>
              <a:rPr lang="es-CL" b="1" dirty="0" smtClean="0"/>
              <a:t>DETECTAR CONDICIONES DE RIESGO VITAL</a:t>
            </a:r>
          </a:p>
          <a:p>
            <a:r>
              <a:rPr lang="es-CL" b="1" dirty="0" smtClean="0"/>
              <a:t>ESTABLECER PRIORIDADES EN LA ATENCION</a:t>
            </a:r>
          </a:p>
          <a:p>
            <a:r>
              <a:rPr lang="es-CL" b="1" dirty="0" smtClean="0"/>
              <a:t>OBTENER UNA VISION GLOBAL DEL PACIENTE</a:t>
            </a:r>
          </a:p>
          <a:p>
            <a:r>
              <a:rPr lang="es-CL" b="1" dirty="0" smtClean="0"/>
              <a:t>SOLICITAR AYUDA OPORTUNAMENTE</a:t>
            </a:r>
            <a:endParaRPr lang="es-CL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0" y="457200"/>
            <a:ext cx="617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  <a:endParaRPr lang="es-ES" sz="2800" b="1" dirty="0"/>
          </a:p>
        </p:txBody>
      </p:sp>
      <p:sp>
        <p:nvSpPr>
          <p:cNvPr id="7" name="6 Rectángulo"/>
          <p:cNvSpPr/>
          <p:nvPr/>
        </p:nvSpPr>
        <p:spPr>
          <a:xfrm>
            <a:off x="304800" y="1066800"/>
            <a:ext cx="1485402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115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</a:t>
            </a:r>
            <a:endParaRPr lang="es-ES" sz="115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7414" name="Picture 6" descr="http://www.eccpn.aibarra.org/temario/seccion4/capitulo58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71800"/>
            <a:ext cx="4743450" cy="3886200"/>
          </a:xfrm>
          <a:prstGeom prst="rect">
            <a:avLst/>
          </a:prstGeom>
          <a:noFill/>
        </p:spPr>
      </p:pic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066800" y="1295400"/>
            <a:ext cx="6858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dirty="0" smtClean="0"/>
              <a:t>MANIOBRA DE SAFAR</a:t>
            </a:r>
          </a:p>
          <a:p>
            <a:pPr algn="ctr"/>
            <a:r>
              <a:rPr lang="es-CL" sz="2800" dirty="0" smtClean="0"/>
              <a:t>NO INSTRUMENTAL  BASICAS</a:t>
            </a:r>
          </a:p>
          <a:p>
            <a:pPr algn="ctr"/>
            <a:r>
              <a:rPr lang="es-CL" sz="2800" dirty="0" smtClean="0"/>
              <a:t>SIN SOSPECHA TRAUMA</a:t>
            </a:r>
            <a:endParaRPr lang="es-ES" sz="2800" dirty="0"/>
          </a:p>
        </p:txBody>
      </p:sp>
      <p:pic>
        <p:nvPicPr>
          <p:cNvPr id="17416" name="Picture 8" descr="http://enfermeria.uchceu.es/portals/15/resus5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971800"/>
            <a:ext cx="4495800" cy="3886200"/>
          </a:xfrm>
          <a:prstGeom prst="rect">
            <a:avLst/>
          </a:prstGeom>
          <a:noFill/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080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1524000" y="457200"/>
            <a:ext cx="617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  <a:endParaRPr lang="es-ES" sz="2800" b="1" dirty="0"/>
          </a:p>
        </p:txBody>
      </p:sp>
      <p:sp>
        <p:nvSpPr>
          <p:cNvPr id="5" name="4 Rectángulo"/>
          <p:cNvSpPr/>
          <p:nvPr/>
        </p:nvSpPr>
        <p:spPr>
          <a:xfrm>
            <a:off x="304800" y="1066800"/>
            <a:ext cx="148540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ES" sz="138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</a:t>
            </a:r>
            <a:endParaRPr lang="es-ES" sz="138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066800" y="1143000"/>
            <a:ext cx="6858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dirty="0" smtClean="0">
                <a:solidFill>
                  <a:schemeClr val="bg1"/>
                </a:solidFill>
              </a:rPr>
              <a:t>MANIOBRA JAW THRUST</a:t>
            </a:r>
          </a:p>
          <a:p>
            <a:pPr algn="ctr"/>
            <a:r>
              <a:rPr lang="es-CL" sz="2800" dirty="0" smtClean="0"/>
              <a:t>TRACCION MANDIBULAR</a:t>
            </a:r>
          </a:p>
          <a:p>
            <a:pPr algn="ctr"/>
            <a:r>
              <a:rPr lang="es-CL" sz="2800" dirty="0" smtClean="0"/>
              <a:t>NO INSTRUMENTAL  BASICAS</a:t>
            </a:r>
          </a:p>
          <a:p>
            <a:pPr algn="ctr"/>
            <a:r>
              <a:rPr lang="es-CL" sz="2800" dirty="0" smtClean="0"/>
              <a:t>CONSOSPECHA TRAUMA</a:t>
            </a:r>
            <a:endParaRPr lang="es-ES" sz="2800" dirty="0"/>
          </a:p>
        </p:txBody>
      </p:sp>
      <p:pic>
        <p:nvPicPr>
          <p:cNvPr id="18436" name="Picture 4" descr="https://encrypted-tbn0.google.com/images?q=tbn:ANd9GcSR7LZZR5pgoTft-nbXwWQkgEmR0izuukDz7UbLBP7WsC2aYneD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0"/>
            <a:ext cx="3886200" cy="2991759"/>
          </a:xfrm>
          <a:prstGeom prst="rect">
            <a:avLst/>
          </a:prstGeom>
          <a:noFill/>
        </p:spPr>
      </p:pic>
      <p:pic>
        <p:nvPicPr>
          <p:cNvPr id="18438" name="Picture 6" descr="http://www.nejm.org/na102/home/ACS/publisher/mms/journals/content/nejm/2010/nejm_2010.363.issue-21/nejmicm0910490/production/images/large/nejmicm0910490_f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048000"/>
            <a:ext cx="4953000" cy="2895600"/>
          </a:xfrm>
          <a:prstGeom prst="rect">
            <a:avLst/>
          </a:prstGeom>
          <a:noFill/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8548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7" name="6 Rectángulo"/>
          <p:cNvSpPr>
            <a:spLocks noChangeArrowheads="1"/>
          </p:cNvSpPr>
          <p:nvPr/>
        </p:nvSpPr>
        <p:spPr bwMode="auto">
          <a:xfrm>
            <a:off x="1524000" y="457200"/>
            <a:ext cx="617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  <a:endParaRPr lang="es-ES" sz="2800" b="1" dirty="0"/>
          </a:p>
        </p:txBody>
      </p:sp>
      <p:sp>
        <p:nvSpPr>
          <p:cNvPr id="8" name="7 Rectángulo"/>
          <p:cNvSpPr/>
          <p:nvPr/>
        </p:nvSpPr>
        <p:spPr>
          <a:xfrm>
            <a:off x="304800" y="1066800"/>
            <a:ext cx="1485402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115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</a:t>
            </a:r>
            <a:endParaRPr lang="es-ES" sz="115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304800" y="1752600"/>
            <a:ext cx="6172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dirty="0" smtClean="0"/>
              <a:t>   BUENA VENTILACION</a:t>
            </a:r>
          </a:p>
          <a:p>
            <a:pPr algn="ctr"/>
            <a:endParaRPr lang="es-CL" sz="2800" dirty="0"/>
          </a:p>
          <a:p>
            <a:r>
              <a:rPr lang="es-CL" sz="2800" dirty="0" smtClean="0"/>
              <a:t>Evalúe la ventilación</a:t>
            </a:r>
          </a:p>
          <a:p>
            <a:r>
              <a:rPr lang="es-CL" sz="2800" dirty="0" smtClean="0"/>
              <a:t>M.E.S</a:t>
            </a:r>
          </a:p>
          <a:p>
            <a:endParaRPr lang="es-CL" sz="2800" dirty="0" smtClean="0"/>
          </a:p>
          <a:p>
            <a:r>
              <a:rPr lang="es-CL" sz="2800" dirty="0" smtClean="0"/>
              <a:t>Presencia</a:t>
            </a:r>
          </a:p>
          <a:p>
            <a:r>
              <a:rPr lang="es-CL" sz="2800" dirty="0" smtClean="0"/>
              <a:t>Frecuencia</a:t>
            </a:r>
          </a:p>
          <a:p>
            <a:r>
              <a:rPr lang="es-CL" sz="2800" dirty="0" smtClean="0"/>
              <a:t>Calidad  </a:t>
            </a:r>
          </a:p>
          <a:p>
            <a:r>
              <a:rPr lang="es-CL" sz="2800" dirty="0" smtClean="0"/>
              <a:t>Evalúe la opción de la ventilación a presión positiva </a:t>
            </a:r>
            <a:endParaRPr lang="es-ES" sz="2800" dirty="0"/>
          </a:p>
        </p:txBody>
      </p:sp>
      <p:pic>
        <p:nvPicPr>
          <p:cNvPr id="19463" name="Picture 7" descr="https://encrypted-tbn0.google.com/images?q=tbn:ANd9GcTvP-K2pvUtaP_rFHKYq_tymiUWfGk77zhlg6ooMXJhMwTWNPj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5452" y="4267200"/>
            <a:ext cx="2921373" cy="1676401"/>
          </a:xfrm>
          <a:prstGeom prst="rect">
            <a:avLst/>
          </a:prstGeom>
          <a:noFill/>
        </p:spPr>
      </p:pic>
      <p:pic>
        <p:nvPicPr>
          <p:cNvPr id="19465" name="Picture 9" descr="https://encrypted-tbn2.google.com/images?q=tbn:ANd9GcRG36L4_YwKJcFjfGPkDON5ZVu8188guJf6Q4iX8dkfodMqj_r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057400"/>
            <a:ext cx="2989764" cy="2219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321051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dirty="0" smtClean="0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0" y="457200"/>
            <a:ext cx="6172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dirty="0">
              <a:solidFill>
                <a:schemeClr val="bg1"/>
              </a:solidFill>
            </a:endParaRPr>
          </a:p>
          <a:p>
            <a:pPr algn="ctr"/>
            <a:r>
              <a:rPr lang="es-CL" sz="4400" b="1" dirty="0" smtClean="0"/>
              <a:t>M.E.S</a:t>
            </a:r>
            <a:endParaRPr lang="es-ES" sz="4400" b="1" dirty="0"/>
          </a:p>
        </p:txBody>
      </p:sp>
      <p:sp>
        <p:nvSpPr>
          <p:cNvPr id="7" name="6 Rectángulo"/>
          <p:cNvSpPr/>
          <p:nvPr/>
        </p:nvSpPr>
        <p:spPr>
          <a:xfrm>
            <a:off x="304800" y="1066800"/>
            <a:ext cx="1485402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16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    </a:t>
            </a:r>
            <a:endParaRPr lang="es-ES" sz="9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488" name="Picture 8" descr="https://encrypted-tbn0.google.com/images?q=tbn:ANd9GcROvsVWwiYqfY41RJU_K27iwMoQAwxokWDoEts4gw_LK3gk-kc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209800"/>
            <a:ext cx="4953000" cy="3714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412472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7" descr="ABTHBHQ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743200"/>
            <a:ext cx="30480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9" descr="CPR-Pocket-Mask-MS-PM103-Red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43200"/>
            <a:ext cx="26193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304800" y="1143000"/>
            <a:ext cx="148540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9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    </a:t>
            </a:r>
            <a:endParaRPr lang="es-ES" sz="9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0" y="457200"/>
            <a:ext cx="6172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dirty="0">
              <a:solidFill>
                <a:schemeClr val="bg1"/>
              </a:solidFill>
            </a:endParaRPr>
          </a:p>
          <a:p>
            <a:pPr algn="ctr"/>
            <a:r>
              <a:rPr lang="es-CL" sz="4400" b="1" dirty="0" smtClean="0"/>
              <a:t>DISPOSITIVOS DE BARRERA</a:t>
            </a:r>
            <a:endParaRPr lang="es-ES" sz="4400" b="1" dirty="0"/>
          </a:p>
        </p:txBody>
      </p:sp>
      <p:pic>
        <p:nvPicPr>
          <p:cNvPr id="22535" name="Picture 7" descr="https://encrypted-tbn0.google.com/images?q=tbn:ANd9GcSQCkLKTZrFCeBJd4R80sFU7ZfuiwZ3GcTp_RIyPzsYWVUeGHOfD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971800"/>
            <a:ext cx="3124200" cy="2895600"/>
          </a:xfrm>
          <a:prstGeom prst="rect">
            <a:avLst/>
          </a:prstGeom>
          <a:noFill/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310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04800" y="1143000"/>
            <a:ext cx="148540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9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    </a:t>
            </a:r>
            <a:endParaRPr lang="es-ES" sz="9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524000" y="457200"/>
            <a:ext cx="6172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dirty="0">
              <a:solidFill>
                <a:schemeClr val="bg1"/>
              </a:solidFill>
            </a:endParaRPr>
          </a:p>
          <a:p>
            <a:pPr algn="ctr"/>
            <a:r>
              <a:rPr lang="es-CL" sz="4400" b="1" dirty="0" smtClean="0"/>
              <a:t>Cianosis, taquipnea, uso musculatura accesoria</a:t>
            </a:r>
            <a:endParaRPr lang="es-ES" sz="4400" b="1" dirty="0"/>
          </a:p>
        </p:txBody>
      </p:sp>
      <p:sp>
        <p:nvSpPr>
          <p:cNvPr id="8" name="7 Rectángulo"/>
          <p:cNvSpPr/>
          <p:nvPr/>
        </p:nvSpPr>
        <p:spPr>
          <a:xfrm>
            <a:off x="2819400" y="5105400"/>
            <a:ext cx="5486400" cy="1752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4580" name="Picture 4" descr="http://www.mimundobebe.com/wp-content/uploads/2012/03/9a8eperioralcyanosis1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2800"/>
            <a:ext cx="5257800" cy="3505200"/>
          </a:xfrm>
          <a:prstGeom prst="rect">
            <a:avLst/>
          </a:prstGeom>
          <a:noFill/>
        </p:spPr>
      </p:pic>
      <p:pic>
        <p:nvPicPr>
          <p:cNvPr id="24582" name="Picture 6" descr="https://encrypted-tbn0.google.com/images?q=tbn:ANd9GcS4U45YA_yrzm7b_3YEtnrTA_ya2jtWW5_OdkHdqJ1Tgh98GaXaF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713119"/>
            <a:ext cx="2971800" cy="4144881"/>
          </a:xfrm>
          <a:prstGeom prst="rect">
            <a:avLst/>
          </a:prstGeom>
          <a:noFill/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361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304800" y="1143000"/>
            <a:ext cx="148540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138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    </a:t>
            </a:r>
            <a:endParaRPr lang="es-ES" sz="138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762000" y="457200"/>
            <a:ext cx="7620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dirty="0">
              <a:solidFill>
                <a:schemeClr val="bg1"/>
              </a:solidFill>
            </a:endParaRPr>
          </a:p>
          <a:p>
            <a:pPr algn="ctr"/>
            <a:r>
              <a:rPr lang="es-CL" sz="4400" b="1" dirty="0" smtClean="0"/>
              <a:t>CIRCULACION</a:t>
            </a:r>
          </a:p>
          <a:p>
            <a:r>
              <a:rPr lang="es-CL" sz="3200" b="1" dirty="0" smtClean="0"/>
              <a:t>          </a:t>
            </a:r>
          </a:p>
          <a:p>
            <a:pPr algn="ctr"/>
            <a:r>
              <a:rPr lang="es-CL" sz="2800" b="1" dirty="0" smtClean="0"/>
              <a:t> </a:t>
            </a:r>
            <a:r>
              <a:rPr lang="es-CL" sz="2800" b="1" dirty="0" smtClean="0"/>
              <a:t>Pulso</a:t>
            </a:r>
            <a:r>
              <a:rPr lang="es-CL" sz="2800" b="1" dirty="0" smtClean="0"/>
              <a:t>: Presencia</a:t>
            </a:r>
          </a:p>
          <a:p>
            <a:r>
              <a:rPr lang="es-CL" sz="2800" b="1" dirty="0"/>
              <a:t>	</a:t>
            </a:r>
            <a:r>
              <a:rPr lang="es-CL" sz="2800" b="1" dirty="0" smtClean="0"/>
              <a:t>		         Calidad</a:t>
            </a:r>
          </a:p>
          <a:p>
            <a:r>
              <a:rPr lang="es-CL" sz="2800" b="1" dirty="0"/>
              <a:t>	</a:t>
            </a:r>
            <a:r>
              <a:rPr lang="es-CL" sz="2800" b="1" dirty="0" smtClean="0"/>
              <a:t>		         Ritmo</a:t>
            </a:r>
          </a:p>
          <a:p>
            <a:pPr algn="ctr"/>
            <a:r>
              <a:rPr lang="es-CL" sz="2800" b="1" dirty="0" smtClean="0"/>
              <a:t> Piel: Coloración</a:t>
            </a:r>
          </a:p>
          <a:p>
            <a:r>
              <a:rPr lang="es-CL" sz="2800" b="1" dirty="0"/>
              <a:t> </a:t>
            </a:r>
            <a:r>
              <a:rPr lang="es-CL" sz="2800" b="1" dirty="0" smtClean="0"/>
              <a:t>                                  Temperatura</a:t>
            </a:r>
          </a:p>
          <a:p>
            <a:r>
              <a:rPr lang="es-CL" sz="2800" b="1" dirty="0" smtClean="0"/>
              <a:t>                                   Llenado capilar</a:t>
            </a:r>
          </a:p>
          <a:p>
            <a:endParaRPr lang="es-CL" sz="2800" b="1" dirty="0"/>
          </a:p>
          <a:p>
            <a:pPr algn="ctr"/>
            <a:r>
              <a:rPr lang="es-C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CONTROLAR PUNTOS SANGRANTES</a:t>
            </a:r>
            <a:endParaRPr lang="es-C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387080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04800" y="1143000"/>
            <a:ext cx="148540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9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    </a:t>
            </a:r>
            <a:endParaRPr lang="es-ES" sz="9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762000" y="457200"/>
            <a:ext cx="76200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dirty="0"/>
          </a:p>
          <a:p>
            <a:endParaRPr lang="es-CL" sz="2800" b="1" dirty="0"/>
          </a:p>
          <a:p>
            <a:pPr algn="ctr"/>
            <a:r>
              <a:rPr lang="es-C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CL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CONTROLAR PUNTOS     SANGRANTES</a:t>
            </a:r>
            <a:endParaRPr lang="es-CL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4" name="Picture 4" descr="https://encrypted-tbn0.google.com/images?q=tbn:ANd9GcT6Hp6VdDMvJCrCJMZn2z-bCzaSlIuC1wPH6nRmvWDAz7f4E9Q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971800"/>
            <a:ext cx="4343400" cy="2925149"/>
          </a:xfrm>
          <a:prstGeom prst="rect">
            <a:avLst/>
          </a:prstGeom>
          <a:noFill/>
        </p:spPr>
      </p:pic>
      <p:sp>
        <p:nvSpPr>
          <p:cNvPr id="30726" name="AutoShape 6" descr="data:image/jpeg;base64,/9j/4AAQSkZJRgABAQAAAQABAAD/2wCEAAkGBhIQEBAUEBAPFRAPFA8QEBAQDw8QEA8QFBAVFBUUFxQXHCYeFxkjGRUUHy8gIycpLCwsFR4xNTAqNSYrLCkBCQoKDgwOGA8PFykcHBwsKSwsLCkpKS0pKSkpKSkpKSkpLCwpKSksKSkpLCkpKSkpKSkpKSkpKSkpKSwpKSopLP/AABEIAKwA9QMBIgACEQEDEQH/xAAcAAABBQEBAQAAAAAAAAAAAAACAAEDBAUGBwj/xAA6EAABAwEGAwYFAwMDBQAAAAABAAIRAwQFEiExQVFhcQYTIoGRoTJCscHRUnLwBxThYpLxNERTk7L/xAAZAQADAQEBAAAAAAAAAAAAAAAAAQIDBAX/xAAjEQEBAAICAgICAwEAAAAAAAAAAQIRAyESMQRBEyJRYXEy/9oADAMBAAIRAxEAPwCGnXnfNHjlXbXd4BLmhuYAcA0TluFmVH4ZnQZ+i47HbjnLNuKvt2KvU/cR6ZLMIVq11cT3HiSfUqsV6M6jzrd2hwpsKeUMoB4STSkEAYC9B7O3T3NEYh43+Nw4cB5BZPZ/s8GEVK0Fwgtp6hp4u58l1Tayyyy30C7kcE5oog9LEoIPcpjSCPEnaEAAohP3KlhOlsKz6Kj7tWXqMhTauIe7RtoqVrFIGqTRCkn7tThqp3pbm0KT3u+UZDKXOOgTiUjoaCXEANBLidgvMr2tvfVqj9nO8P7RkPYBSXjfFWuT3jzB+QEhg6BUMK6cMdEfCkEgUS1ibSCeE8J1SA4UbQnCka1MqDCktq6+zla0NLqbRhBiXHDPTikgvJ6WVz/axoZZ3uGTjDR5nNdAVz3bX/ps/wBbfuvOwn7R2W6jzt7VEWKZyAhdrFCWoVKQgKlQELinKaEB1N13s5jWh2bYGW4y2K6KyW1rxLTP1HULl7HZ/COg+iuNoFpkGCNCDCwum949x1DXosSxrNehGVQZfrH3C1GVAQCCCDoRoUMbjYnaUYeq3fJjWU0aWzUT41S75GKqVo0sEpoQNejCk9DaFIAgCNpQSC33hToMLqjgBsJ8TjwA3XA9o7/NqfDZFJh8DdCT+o81s9sbkeXd8wlwgB7MyWgfM3/TxXHlq6cMNdp3sKSdJbaTsxamBRIsMpkQKIBC1qs2ezl5AaCSTAA1J4JpRMZK6bs32VdXIfU8NEZ55GpyHLmte4uxgbD7QJdqKew/dx6LrWNjQZDQbBK1ncv4R06IaA1oAa0Q0DQDkkrAYkkhC4Lke3lTwUWbl2LlpAHWSuwcFVtV206+BtRsgPY4HRzXNcCCD5Lgwuq9CzccjZ/6Y2twlzqDOTnuJHo1Wx/Ser81opc4ZUK9LDvuimV6UkcfnXl1b+lzx/3LP/U78rHt3YGsz4X03cvE0+69hrNy0WPbaIKdwifyZPDatEgkHUEgjmDCVOnJaOJC3e0lzOFqrYW+FxDwcgPEAT7yq9jugtcC5wyzgZ5rmysjtwxuWq2rBSWzYbqfWMU2zHxOJhrepVa5LtNeo2mwxu90Thb+V6jd13sosaymIa3zJPE8TzUcfF593005ubw/We3LWTsk1kYiHVfmdHhZOzQdOv0VW2/21NxYXHEJxOxPIaeEjddraWtpMe/OBLjkT7LzG+H46ji1kCTtrzW3NyzjkxkjL43xrz5XLO0VRpdiNPxNG4IkeWqqf3ap1abh8xH84oKbXOET4/0mJcOR3PLXquXcy9OnPgvH/caAtSlp11jCqf8ACnpWhKxm3adVTsqLIo2hXKVZQWmg1ytWezlxCV03eaniIOHOOfPPIDquhstkj9Y/2EewXVw8W+65uXP6jPbdNNwh1M56uFSpJ8iSPZcF2z7EGzDvqPis7iA4RDqLicpH6TxXrIpfz+aILVYW1WOY9oLHgtc0/MCuy4yueZWV87lqYBbPaW4XWS0Ppuzb8VN0fHTOh67HmCskNWWnRvYSETQjDFo3RclS0PwsGQ+Jx+Fg4n8J+i2rWOxPquDWNLnHIAfzJeg9mezgszcT4NZ240YOAPHitC67np2dgbTGeWJ3zPPEn7LQaxRcmduzBSsanZRVplJSnSNtNOrTaaSYZTkdlZNRvWfRJ4U93Ml55D6lcOM/aO6+msxkozTG8eco6LckZC9Lbk0p1WNj5fIH8rLtTG7EHoZjyOY91uPE/N9lmW6nxz/dl6HT3VxFeddqgG2mP9DD7lZDVv8AaWwd7Vc4Eh7QGCdw0QJXNuxMdDxH0PmuDPvKvU4cv0kdZ2RvZlBzmvAAqEHHuDEAHl+V6RY3h2YMjLPjkvGLO/Nem9iHH+2kkmXOjkBlH1W3FnbPFh8jikvn/LoqlMEEGY4DfkvN7ZZIqVA9rmS6WsOuEnIk6L0oLNv+kDRfNMOyO2bRGyjm4/Of4v4nN+PLWt7eaW6gGZnfRY9oGKcsvddF/b03OAcHgGADikg9CpLR2OqgjCW4TvvHMLjwxyvqbevyZ4Y9ZXTlgS74syNH/NA0xHf6oIB02XSW66G0BGbnDlk6folYOzwqAGIk5ugmOi6JMrdV53LeOTeLBoOMwASeAzK6i6uz9V8F48P6ZzP4XRXT2bo0R4TM/EZmeq16dnDch/ldGHBPdcGfNfWKCw2BoaIGmUQAW8stlfbTA/mv5+qTHI/5/kLf0xC4emx+yicVYj3VeoqxpVy39QLjFpsxeI72zA1Gn9TI8bfQT1AXkTKckAb6RqV7jetTE0sgFrwQ8HQtIgj0lczdnZijQeXNBJPwl/iwDgPyss85vS8Oo5+5exTnQ60S1v8A4wfGep2HuuzsViZTaG02hrRsFYZTU9OisrlswMpqZtFSspqZrEJ0jbTU7GJwxStCBogxMjCSY0yqrFYuql8R6BO+mrF2vABbvMjmCuXj/wCo6svS0XcUu9HP0Uj2qm95zzgDgM/Jd0c9W8UjiDwVG20yAdPMZ+ypXXeBZVdRqO+PE+jOo4sJ3O/qta0UcQTxpZR5hfxc20VAJhxDmjPQj8yFQNzVavxGBzzPou5vKwiZzLhlnsPsqApKJwy3dafnskkjnDcOADA45bOzldn2ItR7k03Ah7HOMH5gTII5QY8lWp0Arlms4GbcjxGRWkwku4zy5cssdV05fAkbe6Njw4dVmU7U+Bp1IzKkp2yDnl/8/wCE7imZGqdnqRqYwIOvInjCtf2rQOSnpvkKOvn5KJNNcsrlO6wbddYrVQHDwRIHGNlp0rNhGRGWmUI3DcZxtuFQrvJPxOjrH0Va+2f9LFW2tZ8RA6a+ip2i9hnhaXHqGjzJVarSEzw11H/KhcWt1gNHkIVxNV6t+WwPbho0DTnxYXvdUw8pgeS6CyXhiGvnEex0XLV7yD/DTkDd256cOqax2x1E5yW78fJZXlxl06PwZ3HbuQ7JVLRUgSo7FbW1GAtcCDlzaeBVe21c44aqsspjNsdbulSpmSeKBrFIQia1cbanZTVhjEDFM1UgbWqQNQNKkBTI4RgIQiBVA6SQKSCRYVDUp5yPVThOuKuuJ7JXxDPUDNDbaUiM/Ike4UTJaZHmrZdiC6uLk3NVlnjr056zWXDbKL6mbSKtNpPyvcMvPI5810ByMH/kLOt1iL2ubOGYLXfM0gyD6q9ZahqNAfHesjFAgO/1DkeGxyW3+IVbdSBBnmuYrDCTluuyrUpEb/dZzrhkyTrmevJa45MssWDZaLjmfRa9npp6l3lnT3UlJXWawwIjSlPSClU2qkVqTXA+Exy2PkrrKwORycoKj401WXbLVUaCQ1pOpkkZ8Vhny443Vb4YXL02qrcjxg5rMIkDP6J7lqPfTmo6ZxeHUAAxEonUACYyB04FXjlMptNnjdKNoeA1xdk0a8Fyl4281TpDBo3jzPNb182gF/dj5QC7rqB9/RZVWyhYcnJu+MdnDxanlfahRqYc9t1pU3hwVSpZ4CeyOgxss3Su0XPpuxUzB34O5ELSs9vFSZydu3gfwqBdGqquqQcQMH+ZFO+tM8uOZd/boZRgrLsF5tqaHMaj+ahaLSlHJlNdVO1TAqBisMCpnRtUgQgIwqhHCIIUSZHSSST2NATykmXG6BAo2FRIgj0raUkOQhpBkbaH7dEIRgq5yX7T4xeo1wdcip8AWY0HirTK5A48ltjybTcdJX0JVKtd+41WjTrA9eBUhZK1maLhKwzSLdUnPha9SgFlXjTAA6/ZVln1aiYdqrqijcJQF6kphcV7dM6KhLDl8J1CGvXA3y81YwKCtRR5ZYzUPUt7czbGYXkgkhxnEZmeZTNctK20JBHp1WOx8GD081nL27MLuaSvp66KpVoRtrmtPuvQqC0eEcRwW07i7FF1pkAHWVTvC0kNAGrp9N0V4CKjQMssXqIKoVnlzzHygAeiWy0gFucyMJILdDuF1Vx9o212xDu9bk4ADCTEkg6ALirXLRmpeyNoYX12vcQPigakTBjyTnTLkwmV1XpFlvFjyGh0O1wuyJ6cfJaTHLlLwptLW1aeggANObRtHMQt6hWxNaZmQDI0JjNX6cnJh49tDvEYeqbXKZhTYLAKMFRNKNqokiSYJJmZJOmK5GxQnCYJ0GcIgUCcFMJ2lSAqBpUgcrkCUKZlYhVg9EKic69EuGsCFlXiMREbKwaiie5VbdaJSbZoUgajJQqDJC4JymlScUrVQWBedjIOIaHXkV1bmyqloswIIjIqLG2Geq5uy2mMnIrWQQfaEVvsJZmNOPBVWVpyOqMctOyaynTJtOJ1ST8rMPXPP7IWWeHE8QD5q/aKBmczE5ckFurU6VPE5w0kDc9FpOy3pidoWjAM4kgTpruqdFjWlrqbQ2SAN4bpBO+Sa01xaSAfhGZH0Chs9jeauBpMAgmcwB+U6j727q6rmDw2XENJkgcs4A56Lbu6gGMw8HVPIYsh6QsawVy1gg+JvHiMv51WlctRzhULt3k5aSRmB7J460x+RLrbSlSMKiUtNqtwp2BTNCCm1TNCZEAkjSVBGkmhOVytjJ0ydAMSnlNCSAkBRSgCcFVsDxJsSGUpT2DlyEuTEoSUbByUMp0yQIlDKdNCRnSISSSUr1bLKxrfcEHHT13bt5Lo0oU6aY52OPpUiW4nDciP07SVhX3dLSSS1ukknbnK9Cq2BrnaeE5PHEQuXvywF4LDLST4p3aNI4jdaS6jowy8unmtlokPOCS0Ewumuazuxvfh1cSFp2S4WsB9AtSx0mswhoJIiGgSZSt2uYzFFZrO57wHDDO8zMCT5wuhpUQ0AAQBsnoWY5FwGKP9s7BWW0VcmnFzcnlUTWKxSpI2UVO1ipzUzWIwE4CIBWRgEkUJkyQJFOlC5mwSnTkJiEgZJOmQBNToQiQClNKJMQmAlMUUJoQApJ4SIQDJk6ZAJMnSQZwnTBOgyUdezNqCHtBHPbpwUidPQ2osuek35J/cS6PVWWWdo0AHQAKVJOQXK32HAE4CSUqmdSBEFECnxKolLKcOUWJOHJ7JLKSjxp1RASATogFztQwkQiKZGjCQhhSJoS0ABGlCeEA0JQihJPQCmIRFJGgCEoRJEIACEykhCgATQjhCUA2ieUyII0DSknTSqhbOmSSQCBToUgmmiSlMmhNIgUpTAJ0yJJOkm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8" name="AutoShape 8" descr="data:image/jpeg;base64,/9j/4AAQSkZJRgABAQAAAQABAAD/2wCEAAkGBhIQEBAUEBAPFRAPFA8QEBAQDw8QEA8QFBAVFBUUFxQXHCYeFxkjGRUUHy8gIycpLCwsFR4xNTAqNSYrLCkBCQoKDgwOGA8PFykcHBwsKSwsLCkpKS0pKSkpKSkpKSkpLCwpKSksKSkpLCkpKSkpKSkpKSkpKSkpKSwpKSopLP/AABEIAKwA9QMBIgACEQEDEQH/xAAcAAABBQEBAQAAAAAAAAAAAAACAAEDBAUGBwj/xAA6EAABAwEGAwYFAwMDBQAAAAABAAIRAwQFEiExQVFhcQYTIoGRoTJCscHRUnLwBxThYpLxNERTk7L/xAAZAQADAQEBAAAAAAAAAAAAAAAAAQIDBAX/xAAjEQEBAAICAgICAwEAAAAAAAAAAQIRAyESMQRBEyJRYXEy/9oADAMBAAIRAxEAPwCGnXnfNHjlXbXd4BLmhuYAcA0TluFmVH4ZnQZ+i47HbjnLNuKvt2KvU/cR6ZLMIVq11cT3HiSfUqsV6M6jzrd2hwpsKeUMoB4STSkEAYC9B7O3T3NEYh43+Nw4cB5BZPZ/s8GEVK0Fwgtp6hp4u58l1Tayyyy30C7kcE5oog9LEoIPcpjSCPEnaEAAohP3KlhOlsKz6Kj7tWXqMhTauIe7RtoqVrFIGqTRCkn7tThqp3pbm0KT3u+UZDKXOOgTiUjoaCXEANBLidgvMr2tvfVqj9nO8P7RkPYBSXjfFWuT3jzB+QEhg6BUMK6cMdEfCkEgUS1ibSCeE8J1SA4UbQnCka1MqDCktq6+zla0NLqbRhBiXHDPTikgvJ6WVz/axoZZ3uGTjDR5nNdAVz3bX/ps/wBbfuvOwn7R2W6jzt7VEWKZyAhdrFCWoVKQgKlQELinKaEB1N13s5jWh2bYGW4y2K6KyW1rxLTP1HULl7HZ/COg+iuNoFpkGCNCDCwum949x1DXosSxrNehGVQZfrH3C1GVAQCCCDoRoUMbjYnaUYeq3fJjWU0aWzUT41S75GKqVo0sEpoQNejCk9DaFIAgCNpQSC33hToMLqjgBsJ8TjwA3XA9o7/NqfDZFJh8DdCT+o81s9sbkeXd8wlwgB7MyWgfM3/TxXHlq6cMNdp3sKSdJbaTsxamBRIsMpkQKIBC1qs2ezl5AaCSTAA1J4JpRMZK6bs32VdXIfU8NEZ55GpyHLmte4uxgbD7QJdqKew/dx6LrWNjQZDQbBK1ncv4R06IaA1oAa0Q0DQDkkrAYkkhC4Lke3lTwUWbl2LlpAHWSuwcFVtV206+BtRsgPY4HRzXNcCCD5Lgwuq9CzccjZ/6Y2twlzqDOTnuJHo1Wx/Ser81opc4ZUK9LDvuimV6UkcfnXl1b+lzx/3LP/U78rHt3YGsz4X03cvE0+69hrNy0WPbaIKdwifyZPDatEgkHUEgjmDCVOnJaOJC3e0lzOFqrYW+FxDwcgPEAT7yq9jugtcC5wyzgZ5rmysjtwxuWq2rBSWzYbqfWMU2zHxOJhrepVa5LtNeo2mwxu90Thb+V6jd13sosaymIa3zJPE8TzUcfF593005ubw/We3LWTsk1kYiHVfmdHhZOzQdOv0VW2/21NxYXHEJxOxPIaeEjddraWtpMe/OBLjkT7LzG+H46ji1kCTtrzW3NyzjkxkjL43xrz5XLO0VRpdiNPxNG4IkeWqqf3ap1abh8xH84oKbXOET4/0mJcOR3PLXquXcy9OnPgvH/caAtSlp11jCqf8ACnpWhKxm3adVTsqLIo2hXKVZQWmg1ytWezlxCV03eaniIOHOOfPPIDquhstkj9Y/2EewXVw8W+65uXP6jPbdNNwh1M56uFSpJ8iSPZcF2z7EGzDvqPis7iA4RDqLicpH6TxXrIpfz+aILVYW1WOY9oLHgtc0/MCuy4yueZWV87lqYBbPaW4XWS0Ppuzb8VN0fHTOh67HmCskNWWnRvYSETQjDFo3RclS0PwsGQ+Jx+Fg4n8J+i2rWOxPquDWNLnHIAfzJeg9mezgszcT4NZ240YOAPHitC67np2dgbTGeWJ3zPPEn7LQaxRcmduzBSsanZRVplJSnSNtNOrTaaSYZTkdlZNRvWfRJ4U93Ml55D6lcOM/aO6+msxkozTG8eco6LckZC9Lbk0p1WNj5fIH8rLtTG7EHoZjyOY91uPE/N9lmW6nxz/dl6HT3VxFeddqgG2mP9DD7lZDVv8AaWwd7Vc4Eh7QGCdw0QJXNuxMdDxH0PmuDPvKvU4cv0kdZ2RvZlBzmvAAqEHHuDEAHl+V6RY3h2YMjLPjkvGLO/Nem9iHH+2kkmXOjkBlH1W3FnbPFh8jikvn/LoqlMEEGY4DfkvN7ZZIqVA9rmS6WsOuEnIk6L0oLNv+kDRfNMOyO2bRGyjm4/Of4v4nN+PLWt7eaW6gGZnfRY9oGKcsvddF/b03OAcHgGADikg9CpLR2OqgjCW4TvvHMLjwxyvqbevyZ4Y9ZXTlgS74syNH/NA0xHf6oIB02XSW66G0BGbnDlk6folYOzwqAGIk5ugmOi6JMrdV53LeOTeLBoOMwASeAzK6i6uz9V8F48P6ZzP4XRXT2bo0R4TM/EZmeq16dnDch/ldGHBPdcGfNfWKCw2BoaIGmUQAW8stlfbTA/mv5+qTHI/5/kLf0xC4emx+yicVYj3VeoqxpVy39QLjFpsxeI72zA1Gn9TI8bfQT1AXkTKckAb6RqV7jetTE0sgFrwQ8HQtIgj0lczdnZijQeXNBJPwl/iwDgPyss85vS8Oo5+5exTnQ60S1v8A4wfGep2HuuzsViZTaG02hrRsFYZTU9OisrlswMpqZtFSspqZrEJ0jbTU7GJwxStCBogxMjCSY0yqrFYuql8R6BO+mrF2vABbvMjmCuXj/wCo6svS0XcUu9HP0Uj2qm95zzgDgM/Jd0c9W8UjiDwVG20yAdPMZ+ypXXeBZVdRqO+PE+jOo4sJ3O/qta0UcQTxpZR5hfxc20VAJhxDmjPQj8yFQNzVavxGBzzPou5vKwiZzLhlnsPsqApKJwy3dafnskkjnDcOADA45bOzldn2ItR7k03Ah7HOMH5gTII5QY8lWp0Arlms4GbcjxGRWkwku4zy5cssdV05fAkbe6Njw4dVmU7U+Bp1IzKkp2yDnl/8/wCE7imZGqdnqRqYwIOvInjCtf2rQOSnpvkKOvn5KJNNcsrlO6wbddYrVQHDwRIHGNlp0rNhGRGWmUI3DcZxtuFQrvJPxOjrH0Va+2f9LFW2tZ8RA6a+ip2i9hnhaXHqGjzJVarSEzw11H/KhcWt1gNHkIVxNV6t+WwPbho0DTnxYXvdUw8pgeS6CyXhiGvnEex0XLV7yD/DTkDd256cOqax2x1E5yW78fJZXlxl06PwZ3HbuQ7JVLRUgSo7FbW1GAtcCDlzaeBVe21c44aqsspjNsdbulSpmSeKBrFIQia1cbanZTVhjEDFM1UgbWqQNQNKkBTI4RgIQiBVA6SQKSCRYVDUp5yPVThOuKuuJ7JXxDPUDNDbaUiM/Ike4UTJaZHmrZdiC6uLk3NVlnjr056zWXDbKL6mbSKtNpPyvcMvPI5810ByMH/kLOt1iL2ubOGYLXfM0gyD6q9ZahqNAfHesjFAgO/1DkeGxyW3+IVbdSBBnmuYrDCTluuyrUpEb/dZzrhkyTrmevJa45MssWDZaLjmfRa9npp6l3lnT3UlJXWawwIjSlPSClU2qkVqTXA+Exy2PkrrKwORycoKj401WXbLVUaCQ1pOpkkZ8Vhny443Vb4YXL02qrcjxg5rMIkDP6J7lqPfTmo6ZxeHUAAxEonUACYyB04FXjlMptNnjdKNoeA1xdk0a8Fyl4281TpDBo3jzPNb182gF/dj5QC7rqB9/RZVWyhYcnJu+MdnDxanlfahRqYc9t1pU3hwVSpZ4CeyOgxss3Su0XPpuxUzB34O5ELSs9vFSZydu3gfwqBdGqquqQcQMH+ZFO+tM8uOZd/boZRgrLsF5tqaHMaj+ahaLSlHJlNdVO1TAqBisMCpnRtUgQgIwqhHCIIUSZHSSST2NATykmXG6BAo2FRIgj0raUkOQhpBkbaH7dEIRgq5yX7T4xeo1wdcip8AWY0HirTK5A48ltjybTcdJX0JVKtd+41WjTrA9eBUhZK1maLhKwzSLdUnPha9SgFlXjTAA6/ZVln1aiYdqrqijcJQF6kphcV7dM6KhLDl8J1CGvXA3y81YwKCtRR5ZYzUPUt7czbGYXkgkhxnEZmeZTNctK20JBHp1WOx8GD081nL27MLuaSvp66KpVoRtrmtPuvQqC0eEcRwW07i7FF1pkAHWVTvC0kNAGrp9N0V4CKjQMssXqIKoVnlzzHygAeiWy0gFucyMJILdDuF1Vx9o212xDu9bk4ADCTEkg6ALirXLRmpeyNoYX12vcQPigakTBjyTnTLkwmV1XpFlvFjyGh0O1wuyJ6cfJaTHLlLwptLW1aeggANObRtHMQt6hWxNaZmQDI0JjNX6cnJh49tDvEYeqbXKZhTYLAKMFRNKNqokiSYJJmZJOmK5GxQnCYJ0GcIgUCcFMJ2lSAqBpUgcrkCUKZlYhVg9EKic69EuGsCFlXiMREbKwaiie5VbdaJSbZoUgajJQqDJC4JymlScUrVQWBedjIOIaHXkV1bmyqloswIIjIqLG2Geq5uy2mMnIrWQQfaEVvsJZmNOPBVWVpyOqMctOyaynTJtOJ1ST8rMPXPP7IWWeHE8QD5q/aKBmczE5ckFurU6VPE5w0kDc9FpOy3pidoWjAM4kgTpruqdFjWlrqbQ2SAN4bpBO+Sa01xaSAfhGZH0Chs9jeauBpMAgmcwB+U6j727q6rmDw2XENJkgcs4A56Lbu6gGMw8HVPIYsh6QsawVy1gg+JvHiMv51WlctRzhULt3k5aSRmB7J460x+RLrbSlSMKiUtNqtwp2BTNCCm1TNCZEAkjSVBGkmhOVytjJ0ydAMSnlNCSAkBRSgCcFVsDxJsSGUpT2DlyEuTEoSUbByUMp0yQIlDKdNCRnSISSSUr1bLKxrfcEHHT13bt5Lo0oU6aY52OPpUiW4nDciP07SVhX3dLSSS1ukknbnK9Cq2BrnaeE5PHEQuXvywF4LDLST4p3aNI4jdaS6jowy8unmtlokPOCS0Ewumuazuxvfh1cSFp2S4WsB9AtSx0mswhoJIiGgSZSt2uYzFFZrO57wHDDO8zMCT5wuhpUQ0AAQBsnoWY5FwGKP9s7BWW0VcmnFzcnlUTWKxSpI2UVO1ipzUzWIwE4CIBWRgEkUJkyQJFOlC5mwSnTkJiEgZJOmQBNToQiQClNKJMQmAlMUUJoQApJ4SIQDJk6ZAJMnSQZwnTBOgyUdezNqCHtBHPbpwUidPQ2osuek35J/cS6PVWWWdo0AHQAKVJOQXK32HAE4CSUqmdSBEFECnxKolLKcOUWJOHJ7JLKSjxp1RASATogFztQwkQiKZGjCQhhSJoS0ABGlCeEA0JQihJPQCmIRFJGgCEoRJEIACEykhCgATQjhCUA2ieUyII0DSknTSqhbOmSSQCBToUgmmiSlMmhNIgUpTAJ0yJJOkm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30" name="AutoShape 10" descr="data:image/jpeg;base64,/9j/4AAQSkZJRgABAQAAAQABAAD/2wCEAAkGBhIQEBAUEBAPFRAPFA8QEBAQDw8QEA8QFBAVFBUUFxQXHCYeFxkjGRUUHy8gIycpLCwsFR4xNTAqNSYrLCkBCQoKDgwOGA8PFykcHBwsKSwsLCkpKS0pKSkpKSkpKSkpLCwpKSksKSkpLCkpKSkpKSkpKSkpKSkpKSwpKSopLP/AABEIAKwA9QMBIgACEQEDEQH/xAAcAAABBQEBAQAAAAAAAAAAAAACAAEDBAUGBwj/xAA6EAABAwEGAwYFAwMDBQAAAAABAAIRAwQFEiExQVFhcQYTIoGRoTJCscHRUnLwBxThYpLxNERTk7L/xAAZAQADAQEBAAAAAAAAAAAAAAAAAQIDBAX/xAAjEQEBAAICAgICAwEAAAAAAAAAAQIRAyESMQRBEyJRYXEy/9oADAMBAAIRAxEAPwCGnXnfNHjlXbXd4BLmhuYAcA0TluFmVH4ZnQZ+i47HbjnLNuKvt2KvU/cR6ZLMIVq11cT3HiSfUqsV6M6jzrd2hwpsKeUMoB4STSkEAYC9B7O3T3NEYh43+Nw4cB5BZPZ/s8GEVK0Fwgtp6hp4u58l1Tayyyy30C7kcE5oog9LEoIPcpjSCPEnaEAAohP3KlhOlsKz6Kj7tWXqMhTauIe7RtoqVrFIGqTRCkn7tThqp3pbm0KT3u+UZDKXOOgTiUjoaCXEANBLidgvMr2tvfVqj9nO8P7RkPYBSXjfFWuT3jzB+QEhg6BUMK6cMdEfCkEgUS1ibSCeE8J1SA4UbQnCka1MqDCktq6+zla0NLqbRhBiXHDPTikgvJ6WVz/axoZZ3uGTjDR5nNdAVz3bX/ps/wBbfuvOwn7R2W6jzt7VEWKZyAhdrFCWoVKQgKlQELinKaEB1N13s5jWh2bYGW4y2K6KyW1rxLTP1HULl7HZ/COg+iuNoFpkGCNCDCwum949x1DXosSxrNehGVQZfrH3C1GVAQCCCDoRoUMbjYnaUYeq3fJjWU0aWzUT41S75GKqVo0sEpoQNejCk9DaFIAgCNpQSC33hToMLqjgBsJ8TjwA3XA9o7/NqfDZFJh8DdCT+o81s9sbkeXd8wlwgB7MyWgfM3/TxXHlq6cMNdp3sKSdJbaTsxamBRIsMpkQKIBC1qs2ezl5AaCSTAA1J4JpRMZK6bs32VdXIfU8NEZ55GpyHLmte4uxgbD7QJdqKew/dx6LrWNjQZDQbBK1ncv4R06IaA1oAa0Q0DQDkkrAYkkhC4Lke3lTwUWbl2LlpAHWSuwcFVtV206+BtRsgPY4HRzXNcCCD5Lgwuq9CzccjZ/6Y2twlzqDOTnuJHo1Wx/Ser81opc4ZUK9LDvuimV6UkcfnXl1b+lzx/3LP/U78rHt3YGsz4X03cvE0+69hrNy0WPbaIKdwifyZPDatEgkHUEgjmDCVOnJaOJC3e0lzOFqrYW+FxDwcgPEAT7yq9jugtcC5wyzgZ5rmysjtwxuWq2rBSWzYbqfWMU2zHxOJhrepVa5LtNeo2mwxu90Thb+V6jd13sosaymIa3zJPE8TzUcfF593005ubw/We3LWTsk1kYiHVfmdHhZOzQdOv0VW2/21NxYXHEJxOxPIaeEjddraWtpMe/OBLjkT7LzG+H46ji1kCTtrzW3NyzjkxkjL43xrz5XLO0VRpdiNPxNG4IkeWqqf3ap1abh8xH84oKbXOET4/0mJcOR3PLXquXcy9OnPgvH/caAtSlp11jCqf8ACnpWhKxm3adVTsqLIo2hXKVZQWmg1ytWezlxCV03eaniIOHOOfPPIDquhstkj9Y/2EewXVw8W+65uXP6jPbdNNwh1M56uFSpJ8iSPZcF2z7EGzDvqPis7iA4RDqLicpH6TxXrIpfz+aILVYW1WOY9oLHgtc0/MCuy4yueZWV87lqYBbPaW4XWS0Ppuzb8VN0fHTOh67HmCskNWWnRvYSETQjDFo3RclS0PwsGQ+Jx+Fg4n8J+i2rWOxPquDWNLnHIAfzJeg9mezgszcT4NZ240YOAPHitC67np2dgbTGeWJ3zPPEn7LQaxRcmduzBSsanZRVplJSnSNtNOrTaaSYZTkdlZNRvWfRJ4U93Ml55D6lcOM/aO6+msxkozTG8eco6LckZC9Lbk0p1WNj5fIH8rLtTG7EHoZjyOY91uPE/N9lmW6nxz/dl6HT3VxFeddqgG2mP9DD7lZDVv8AaWwd7Vc4Eh7QGCdw0QJXNuxMdDxH0PmuDPvKvU4cv0kdZ2RvZlBzmvAAqEHHuDEAHl+V6RY3h2YMjLPjkvGLO/Nem9iHH+2kkmXOjkBlH1W3FnbPFh8jikvn/LoqlMEEGY4DfkvN7ZZIqVA9rmS6WsOuEnIk6L0oLNv+kDRfNMOyO2bRGyjm4/Of4v4nN+PLWt7eaW6gGZnfRY9oGKcsvddF/b03OAcHgGADikg9CpLR2OqgjCW4TvvHMLjwxyvqbevyZ4Y9ZXTlgS74syNH/NA0xHf6oIB02XSW66G0BGbnDlk6folYOzwqAGIk5ugmOi6JMrdV53LeOTeLBoOMwASeAzK6i6uz9V8F48P6ZzP4XRXT2bo0R4TM/EZmeq16dnDch/ldGHBPdcGfNfWKCw2BoaIGmUQAW8stlfbTA/mv5+qTHI/5/kLf0xC4emx+yicVYj3VeoqxpVy39QLjFpsxeI72zA1Gn9TI8bfQT1AXkTKckAb6RqV7jetTE0sgFrwQ8HQtIgj0lczdnZijQeXNBJPwl/iwDgPyss85vS8Oo5+5exTnQ60S1v8A4wfGep2HuuzsViZTaG02hrRsFYZTU9OisrlswMpqZtFSspqZrEJ0jbTU7GJwxStCBogxMjCSY0yqrFYuql8R6BO+mrF2vABbvMjmCuXj/wCo6svS0XcUu9HP0Uj2qm95zzgDgM/Jd0c9W8UjiDwVG20yAdPMZ+ypXXeBZVdRqO+PE+jOo4sJ3O/qta0UcQTxpZR5hfxc20VAJhxDmjPQj8yFQNzVavxGBzzPou5vKwiZzLhlnsPsqApKJwy3dafnskkjnDcOADA45bOzldn2ItR7k03Ah7HOMH5gTII5QY8lWp0Arlms4GbcjxGRWkwku4zy5cssdV05fAkbe6Njw4dVmU7U+Bp1IzKkp2yDnl/8/wCE7imZGqdnqRqYwIOvInjCtf2rQOSnpvkKOvn5KJNNcsrlO6wbddYrVQHDwRIHGNlp0rNhGRGWmUI3DcZxtuFQrvJPxOjrH0Va+2f9LFW2tZ8RA6a+ip2i9hnhaXHqGjzJVarSEzw11H/KhcWt1gNHkIVxNV6t+WwPbho0DTnxYXvdUw8pgeS6CyXhiGvnEex0XLV7yD/DTkDd256cOqax2x1E5yW78fJZXlxl06PwZ3HbuQ7JVLRUgSo7FbW1GAtcCDlzaeBVe21c44aqsspjNsdbulSpmSeKBrFIQia1cbanZTVhjEDFM1UgbWqQNQNKkBTI4RgIQiBVA6SQKSCRYVDUp5yPVThOuKuuJ7JXxDPUDNDbaUiM/Ike4UTJaZHmrZdiC6uLk3NVlnjr056zWXDbKL6mbSKtNpPyvcMvPI5810ByMH/kLOt1iL2ubOGYLXfM0gyD6q9ZahqNAfHesjFAgO/1DkeGxyW3+IVbdSBBnmuYrDCTluuyrUpEb/dZzrhkyTrmevJa45MssWDZaLjmfRa9npp6l3lnT3UlJXWawwIjSlPSClU2qkVqTXA+Exy2PkrrKwORycoKj401WXbLVUaCQ1pOpkkZ8Vhny443Vb4YXL02qrcjxg5rMIkDP6J7lqPfTmo6ZxeHUAAxEonUACYyB04FXjlMptNnjdKNoeA1xdk0a8Fyl4281TpDBo3jzPNb182gF/dj5QC7rqB9/RZVWyhYcnJu+MdnDxanlfahRqYc9t1pU3hwVSpZ4CeyOgxss3Su0XPpuxUzB34O5ELSs9vFSZydu3gfwqBdGqquqQcQMH+ZFO+tM8uOZd/boZRgrLsF5tqaHMaj+ahaLSlHJlNdVO1TAqBisMCpnRtUgQgIwqhHCIIUSZHSSST2NATykmXG6BAo2FRIgj0raUkOQhpBkbaH7dEIRgq5yX7T4xeo1wdcip8AWY0HirTK5A48ltjybTcdJX0JVKtd+41WjTrA9eBUhZK1maLhKwzSLdUnPha9SgFlXjTAA6/ZVln1aiYdqrqijcJQF6kphcV7dM6KhLDl8J1CGvXA3y81YwKCtRR5ZYzUPUt7czbGYXkgkhxnEZmeZTNctK20JBHp1WOx8GD081nL27MLuaSvp66KpVoRtrmtPuvQqC0eEcRwW07i7FF1pkAHWVTvC0kNAGrp9N0V4CKjQMssXqIKoVnlzzHygAeiWy0gFucyMJILdDuF1Vx9o212xDu9bk4ADCTEkg6ALirXLRmpeyNoYX12vcQPigakTBjyTnTLkwmV1XpFlvFjyGh0O1wuyJ6cfJaTHLlLwptLW1aeggANObRtHMQt6hWxNaZmQDI0JjNX6cnJh49tDvEYeqbXKZhTYLAKMFRNKNqokiSYJJmZJOmK5GxQnCYJ0GcIgUCcFMJ2lSAqBpUgcrkCUKZlYhVg9EKic69EuGsCFlXiMREbKwaiie5VbdaJSbZoUgajJQqDJC4JymlScUrVQWBedjIOIaHXkV1bmyqloswIIjIqLG2Geq5uy2mMnIrWQQfaEVvsJZmNOPBVWVpyOqMctOyaynTJtOJ1ST8rMPXPP7IWWeHE8QD5q/aKBmczE5ckFurU6VPE5w0kDc9FpOy3pidoWjAM4kgTpruqdFjWlrqbQ2SAN4bpBO+Sa01xaSAfhGZH0Chs9jeauBpMAgmcwB+U6j727q6rmDw2XENJkgcs4A56Lbu6gGMw8HVPIYsh6QsawVy1gg+JvHiMv51WlctRzhULt3k5aSRmB7J460x+RLrbSlSMKiUtNqtwp2BTNCCm1TNCZEAkjSVBGkmhOVytjJ0ydAMSnlNCSAkBRSgCcFVsDxJsSGUpT2DlyEuTEoSUbByUMp0yQIlDKdNCRnSISSSUr1bLKxrfcEHHT13bt5Lo0oU6aY52OPpUiW4nDciP07SVhX3dLSSS1ukknbnK9Cq2BrnaeE5PHEQuXvywF4LDLST4p3aNI4jdaS6jowy8unmtlokPOCS0Ewumuazuxvfh1cSFp2S4WsB9AtSx0mswhoJIiGgSZSt2uYzFFZrO57wHDDO8zMCT5wuhpUQ0AAQBsnoWY5FwGKP9s7BWW0VcmnFzcnlUTWKxSpI2UVO1ipzUzWIwE4CIBWRgEkUJkyQJFOlC5mwSnTkJiEgZJOmQBNToQiQClNKJMQmAlMUUJoQApJ4SIQDJk6ZAJMnSQZwnTBOgyUdezNqCHtBHPbpwUidPQ2osuek35J/cS6PVWWWdo0AHQAKVJOQXK32HAE4CSUqmdSBEFECnxKolLKcOUWJOHJ7JLKSjxp1RASATogFztQwkQiKZGjCQhhSJoS0ABGlCeEA0JQihJPQCmIRFJGgCEoRJEIACEykhCgATQjhCUA2ieUyII0DSknTSqhbOmSSQCBToUgmmiSlMmhNIgUpTAJ0yJJOkm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732" name="Picture 12" descr="http://t2.gstatic.com/images?q=tbn:ANd9GcSXmqdQcr0A7de3FLIcRNqXwFw1RMToNnNW7ouZxO4sOXzHcEDP859CeA7B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971800"/>
            <a:ext cx="4233087" cy="2971800"/>
          </a:xfrm>
          <a:prstGeom prst="rect">
            <a:avLst/>
          </a:prstGeom>
          <a:noFill/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5749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s://encrypted-tbn3.google.com/images?q=tbn:ANd9GcTOouhsSVWfzWXppC5hD_8ntZQpGRw5Y2WraU3o1-NjtD0arCCFx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38476"/>
          </a:xfrm>
          <a:prstGeom prst="rect">
            <a:avLst/>
          </a:prstGeom>
          <a:noFill/>
        </p:spPr>
      </p:pic>
      <p:sp>
        <p:nvSpPr>
          <p:cNvPr id="79876" name="AutoShape 4" descr="data:image/jpeg;base64,/9j/4AAQSkZJRgABAQAAAQABAAD/2wCEAAkGBhIQEBAUEBAPFRAPFA8QEBAQDw8QEA8QFBAVFBUUFxQXHCYeFxkjGRUUHy8gIycpLCwsFR4xNTAqNSYrLCkBCQoKDgwOGA8PFykcHBwsKSwsLCkpKS0pKSkpKSkpKSkpLCwpKSksKSkpLCkpKSkpKSkpKSkpKSkpKSwpKSopLP/AABEIAKwA9QMBIgACEQEDEQH/xAAcAAABBQEBAQAAAAAAAAAAAAACAAEDBAUGBwj/xAA6EAABAwEGAwYFAwMDBQAAAAABAAIRAwQFEiExQVFhcQYTIoGRoTJCscHRUnLwBxThYpLxNERTk7L/xAAZAQADAQEBAAAAAAAAAAAAAAAAAQIDBAX/xAAjEQEBAAICAgICAwEAAAAAAAAAAQIRAyESMQRBEyJRYXEy/9oADAMBAAIRAxEAPwCGnXnfNHjlXbXd4BLmhuYAcA0TluFmVH4ZnQZ+i47HbjnLNuKvt2KvU/cR6ZLMIVq11cT3HiSfUqsV6M6jzrd2hwpsKeUMoB4STSkEAYC9B7O3T3NEYh43+Nw4cB5BZPZ/s8GEVK0Fwgtp6hp4u58l1Tayyyy30C7kcE5oog9LEoIPcpjSCPEnaEAAohP3KlhOlsKz6Kj7tWXqMhTauIe7RtoqVrFIGqTRCkn7tThqp3pbm0KT3u+UZDKXOOgTiUjoaCXEANBLidgvMr2tvfVqj9nO8P7RkPYBSXjfFWuT3jzB+QEhg6BUMK6cMdEfCkEgUS1ibSCeE8J1SA4UbQnCka1MqDCktq6+zla0NLqbRhBiXHDPTikgvJ6WVz/axoZZ3uGTjDR5nNdAVz3bX/ps/wBbfuvOwn7R2W6jzt7VEWKZyAhdrFCWoVKQgKlQELinKaEB1N13s5jWh2bYGW4y2K6KyW1rxLTP1HULl7HZ/COg+iuNoFpkGCNCDCwum949x1DXosSxrNehGVQZfrH3C1GVAQCCCDoRoUMbjYnaUYeq3fJjWU0aWzUT41S75GKqVo0sEpoQNejCk9DaFIAgCNpQSC33hToMLqjgBsJ8TjwA3XA9o7/NqfDZFJh8DdCT+o81s9sbkeXd8wlwgB7MyWgfM3/TxXHlq6cMNdp3sKSdJbaTsxamBRIsMpkQKIBC1qs2ezl5AaCSTAA1J4JpRMZK6bs32VdXIfU8NEZ55GpyHLmte4uxgbD7QJdqKew/dx6LrWNjQZDQbBK1ncv4R06IaA1oAa0Q0DQDkkrAYkkhC4Lke3lTwUWbl2LlpAHWSuwcFVtV206+BtRsgPY4HRzXNcCCD5Lgwuq9CzccjZ/6Y2twlzqDOTnuJHo1Wx/Ser81opc4ZUK9LDvuimV6UkcfnXl1b+lzx/3LP/U78rHt3YGsz4X03cvE0+69hrNy0WPbaIKdwifyZPDatEgkHUEgjmDCVOnJaOJC3e0lzOFqrYW+FxDwcgPEAT7yq9jugtcC5wyzgZ5rmysjtwxuWq2rBSWzYbqfWMU2zHxOJhrepVa5LtNeo2mwxu90Thb+V6jd13sosaymIa3zJPE8TzUcfF593005ubw/We3LWTsk1kYiHVfmdHhZOzQdOv0VW2/21NxYXHEJxOxPIaeEjddraWtpMe/OBLjkT7LzG+H46ji1kCTtrzW3NyzjkxkjL43xrz5XLO0VRpdiNPxNG4IkeWqqf3ap1abh8xH84oKbXOET4/0mJcOR3PLXquXcy9OnPgvH/caAtSlp11jCqf8ACnpWhKxm3adVTsqLIo2hXKVZQWmg1ytWezlxCV03eaniIOHOOfPPIDquhstkj9Y/2EewXVw8W+65uXP6jPbdNNwh1M56uFSpJ8iSPZcF2z7EGzDvqPis7iA4RDqLicpH6TxXrIpfz+aILVYW1WOY9oLHgtc0/MCuy4yueZWV87lqYBbPaW4XWS0Ppuzb8VN0fHTOh67HmCskNWWnRvYSETQjDFo3RclS0PwsGQ+Jx+Fg4n8J+i2rWOxPquDWNLnHIAfzJeg9mezgszcT4NZ240YOAPHitC67np2dgbTGeWJ3zPPEn7LQaxRcmduzBSsanZRVplJSnSNtNOrTaaSYZTkdlZNRvWfRJ4U93Ml55D6lcOM/aO6+msxkozTG8eco6LckZC9Lbk0p1WNj5fIH8rLtTG7EHoZjyOY91uPE/N9lmW6nxz/dl6HT3VxFeddqgG2mP9DD7lZDVv8AaWwd7Vc4Eh7QGCdw0QJXNuxMdDxH0PmuDPvKvU4cv0kdZ2RvZlBzmvAAqEHHuDEAHl+V6RY3h2YMjLPjkvGLO/Nem9iHH+2kkmXOjkBlH1W3FnbPFh8jikvn/LoqlMEEGY4DfkvN7ZZIqVA9rmS6WsOuEnIk6L0oLNv+kDRfNMOyO2bRGyjm4/Of4v4nN+PLWt7eaW6gGZnfRY9oGKcsvddF/b03OAcHgGADikg9CpLR2OqgjCW4TvvHMLjwxyvqbevyZ4Y9ZXTlgS74syNH/NA0xHf6oIB02XSW66G0BGbnDlk6folYOzwqAGIk5ugmOi6JMrdV53LeOTeLBoOMwASeAzK6i6uz9V8F48P6ZzP4XRXT2bo0R4TM/EZmeq16dnDch/ldGHBPdcGfNfWKCw2BoaIGmUQAW8stlfbTA/mv5+qTHI/5/kLf0xC4emx+yicVYj3VeoqxpVy39QLjFpsxeI72zA1Gn9TI8bfQT1AXkTKckAb6RqV7jetTE0sgFrwQ8HQtIgj0lczdnZijQeXNBJPwl/iwDgPyss85vS8Oo5+5exTnQ60S1v8A4wfGep2HuuzsViZTaG02hrRsFYZTU9OisrlswMpqZtFSspqZrEJ0jbTU7GJwxStCBogxMjCSY0yqrFYuql8R6BO+mrF2vABbvMjmCuXj/wCo6svS0XcUu9HP0Uj2qm95zzgDgM/Jd0c9W8UjiDwVG20yAdPMZ+ypXXeBZVdRqO+PE+jOo4sJ3O/qta0UcQTxpZR5hfxc20VAJhxDmjPQj8yFQNzVavxGBzzPou5vKwiZzLhlnsPsqApKJwy3dafnskkjnDcOADA45bOzldn2ItR7k03Ah7HOMH5gTII5QY8lWp0Arlms4GbcjxGRWkwku4zy5cssdV05fAkbe6Njw4dVmU7U+Bp1IzKkp2yDnl/8/wCE7imZGqdnqRqYwIOvInjCtf2rQOSnpvkKOvn5KJNNcsrlO6wbddYrVQHDwRIHGNlp0rNhGRGWmUI3DcZxtuFQrvJPxOjrH0Va+2f9LFW2tZ8RA6a+ip2i9hnhaXHqGjzJVarSEzw11H/KhcWt1gNHkIVxNV6t+WwPbho0DTnxYXvdUw8pgeS6CyXhiGvnEex0XLV7yD/DTkDd256cOqax2x1E5yW78fJZXlxl06PwZ3HbuQ7JVLRUgSo7FbW1GAtcCDlzaeBVe21c44aqsspjNsdbulSpmSeKBrFIQia1cbanZTVhjEDFM1UgbWqQNQNKkBTI4RgIQiBVA6SQKSCRYVDUp5yPVThOuKuuJ7JXxDPUDNDbaUiM/Ike4UTJaZHmrZdiC6uLk3NVlnjr056zWXDbKL6mbSKtNpPyvcMvPI5810ByMH/kLOt1iL2ubOGYLXfM0gyD6q9ZahqNAfHesjFAgO/1DkeGxyW3+IVbdSBBnmuYrDCTluuyrUpEb/dZzrhkyTrmevJa45MssWDZaLjmfRa9npp6l3lnT3UlJXWawwIjSlPSClU2qkVqTXA+Exy2PkrrKwORycoKj401WXbLVUaCQ1pOpkkZ8Vhny443Vb4YXL02qrcjxg5rMIkDP6J7lqPfTmo6ZxeHUAAxEonUACYyB04FXjlMptNnjdKNoeA1xdk0a8Fyl4281TpDBo3jzPNb182gF/dj5QC7rqB9/RZVWyhYcnJu+MdnDxanlfahRqYc9t1pU3hwVSpZ4CeyOgxss3Su0XPpuxUzB34O5ELSs9vFSZydu3gfwqBdGqquqQcQMH+ZFO+tM8uOZd/boZRgrLsF5tqaHMaj+ahaLSlHJlNdVO1TAqBisMCpnRtUgQgIwqhHCIIUSZHSSST2NATykmXG6BAo2FRIgj0raUkOQhpBkbaH7dEIRgq5yX7T4xeo1wdcip8AWY0HirTK5A48ltjybTcdJX0JVKtd+41WjTrA9eBUhZK1maLhKwzSLdUnPha9SgFlXjTAA6/ZVln1aiYdqrqijcJQF6kphcV7dM6KhLDl8J1CGvXA3y81YwKCtRR5ZYzUPUt7czbGYXkgkhxnEZmeZTNctK20JBHp1WOx8GD081nL27MLuaSvp66KpVoRtrmtPuvQqC0eEcRwW07i7FF1pkAHWVTvC0kNAGrp9N0V4CKjQMssXqIKoVnlzzHygAeiWy0gFucyMJILdDuF1Vx9o212xDu9bk4ADCTEkg6ALirXLRmpeyNoYX12vcQPigakTBjyTnTLkwmV1XpFlvFjyGh0O1wuyJ6cfJaTHLlLwptLW1aeggANObRtHMQt6hWxNaZmQDI0JjNX6cnJh49tDvEYeqbXKZhTYLAKMFRNKNqokiSYJJmZJOmK5GxQnCYJ0GcIgUCcFMJ2lSAqBpUgcrkCUKZlYhVg9EKic69EuGsCFlXiMREbKwaiie5VbdaJSbZoUgajJQqDJC4JymlScUrVQWBedjIOIaHXkV1bmyqloswIIjIqLG2Geq5uy2mMnIrWQQfaEVvsJZmNOPBVWVpyOqMctOyaynTJtOJ1ST8rMPXPP7IWWeHE8QD5q/aKBmczE5ckFurU6VPE5w0kDc9FpOy3pidoWjAM4kgTpruqdFjWlrqbQ2SAN4bpBO+Sa01xaSAfhGZH0Chs9jeauBpMAgmcwB+U6j727q6rmDw2XENJkgcs4A56Lbu6gGMw8HVPIYsh6QsawVy1gg+JvHiMv51WlctRzhULt3k5aSRmB7J460x+RLrbSlSMKiUtNqtwp2BTNCCm1TNCZEAkjSVBGkmhOVytjJ0ydAMSnlNCSAkBRSgCcFVsDxJsSGUpT2DlyEuTEoSUbByUMp0yQIlDKdNCRnSISSSUr1bLKxrfcEHHT13bt5Lo0oU6aY52OPpUiW4nDciP07SVhX3dLSSS1ukknbnK9Cq2BrnaeE5PHEQuXvywF4LDLST4p3aNI4jdaS6jowy8unmtlokPOCS0Ewumuazuxvfh1cSFp2S4WsB9AtSx0mswhoJIiGgSZSt2uYzFFZrO57wHDDO8zMCT5wuhpUQ0AAQBsnoWY5FwGKP9s7BWW0VcmnFzcnlUTWKxSpI2UVO1ipzUzWIwE4CIBWRgEkUJkyQJFOlC5mwSnTkJiEgZJOmQBNToQiQClNKJMQmAlMUUJoQApJ4SIQDJk6ZAJMnSQZwnTBOgyUdezNqCHtBHPbpwUidPQ2osuek35J/cS6PVWWWdo0AHQAKVJOQXK32HAE4CSUqmdSBEFECnxKolLKcOUWJOHJ7JLKSjxp1RASATogFztQwkQiKZGjCQhhSJoS0ABGlCeEA0JQihJPQCmIRFJGgCEoRJEIACEykhCgATQjhCUA2ieUyII0DSknTSqhbOmSSQCBToUgmmiSlMmhNIgUpTAJ0yJJOkm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15172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2" name="Picture 6" descr="http://tirotactico.files.wordpress.com/2012/06/aplicacic3b3n-de-dos-torniquetes-en-la-pierna-de-un-heri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1873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Evaluación Primaria y Secundaria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RAPIDA</a:t>
            </a:r>
          </a:p>
          <a:p>
            <a:r>
              <a:rPr lang="es-CL" dirty="0" smtClean="0"/>
              <a:t>EFICIENTE</a:t>
            </a:r>
          </a:p>
          <a:p>
            <a:r>
              <a:rPr lang="es-CL" dirty="0" smtClean="0"/>
              <a:t>ORGANIZADA</a:t>
            </a:r>
          </a:p>
          <a:p>
            <a:r>
              <a:rPr lang="es-CL" dirty="0" smtClean="0"/>
              <a:t>FACIL</a:t>
            </a:r>
            <a:endParaRPr lang="es-CL" dirty="0"/>
          </a:p>
        </p:txBody>
      </p:sp>
      <p:pic>
        <p:nvPicPr>
          <p:cNvPr id="4" name="3 Imagen" descr="em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7877" y="3068960"/>
            <a:ext cx="5355299" cy="3442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untitled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861048"/>
            <a:ext cx="2628900" cy="1733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7" y="1518599"/>
            <a:ext cx="5339401" cy="5339401"/>
          </a:xfrm>
          <a:prstGeom prst="rect">
            <a:avLst/>
          </a:prstGeom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219200"/>
            <a:ext cx="6553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CL" dirty="0" smtClean="0"/>
              <a:t>Estimación Presión Arterial Sistólica</a:t>
            </a:r>
            <a:endParaRPr lang="es-E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19400"/>
            <a:ext cx="8153400" cy="2895600"/>
          </a:xfrm>
        </p:spPr>
        <p:txBody>
          <a:bodyPr/>
          <a:lstStyle/>
          <a:p>
            <a:pPr eaLnBrk="1" hangingPunct="1"/>
            <a:r>
              <a:rPr lang="es-CL" sz="2800" dirty="0" smtClean="0"/>
              <a:t>Pulso Carotideo: PS igual o mayor a  60 mm/hg</a:t>
            </a:r>
          </a:p>
          <a:p>
            <a:pPr eaLnBrk="1" hangingPunct="1"/>
            <a:r>
              <a:rPr lang="es-CL" sz="2800" dirty="0" smtClean="0"/>
              <a:t>Pulso Femoral: PS Igual o mayor a 70 mm/hg</a:t>
            </a:r>
          </a:p>
          <a:p>
            <a:pPr eaLnBrk="1" hangingPunct="1"/>
            <a:r>
              <a:rPr lang="es-CL" sz="2800" dirty="0" smtClean="0"/>
              <a:t>Pulso Radial: PS Igual o mayor a 80 mm/hg</a:t>
            </a:r>
            <a:endParaRPr lang="es-ES" sz="28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301643" y="1143000"/>
            <a:ext cx="148540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9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    </a:t>
            </a:r>
            <a:endParaRPr lang="es-ES" sz="9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758843" y="457200"/>
            <a:ext cx="7620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dirty="0"/>
          </a:p>
        </p:txBody>
      </p:sp>
    </p:spTree>
    <p:extLst>
      <p:ext uri="{BB962C8B-B14F-4D97-AF65-F5344CB8AC3E}">
        <p14:creationId xmlns:p14="http://schemas.microsoft.com/office/powerpoint/2010/main" val="250596356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3716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CL" sz="4000" dirty="0" smtClean="0"/>
              <a:t>Sospechar Hemorragias </a:t>
            </a:r>
            <a:br>
              <a:rPr lang="es-CL" sz="4000" dirty="0" smtClean="0"/>
            </a:br>
            <a:r>
              <a:rPr lang="es-CL" sz="4000" dirty="0" smtClean="0"/>
              <a:t>Internas</a:t>
            </a:r>
            <a:endParaRPr lang="es-ES" sz="4000" dirty="0" smtClean="0"/>
          </a:p>
        </p:txBody>
      </p:sp>
      <p:pic>
        <p:nvPicPr>
          <p:cNvPr id="31749" name="Picture 5" descr="https://encrypted-tbn1.google.com/images?q=tbn:ANd9GcSpmqmErL8JrVXxNcpiZlf-HlgmVjZNp0BxyxMMN7eLFqcKzl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5040" y="2743200"/>
            <a:ext cx="4937760" cy="4114800"/>
          </a:xfrm>
          <a:prstGeom prst="rect">
            <a:avLst/>
          </a:prstGeom>
          <a:noFill/>
        </p:spPr>
      </p:pic>
      <p:sp>
        <p:nvSpPr>
          <p:cNvPr id="31751" name="AutoShape 7" descr="data:image/jpeg;base64,/9j/4AAQSkZJRgABAQAAAQABAAD/2wCEAAkGBhISERQTEhIVEhUVFhUVFxUUFxQUFBcVFBQXFBQWFBQXHCYeFxojGRQUHy8gJCcpLCwsFR4xNTAqNSYrLCkBCQoKDgwOGg8PGiwkHyQsLCwpLC0sLCwsLCwsKiwsKSwpLCksLCksLCksLCwsLCksLCwsKSwpLCwsLCwsLCksLP/AABEIAM4A9AMBIgACEQEDEQH/xAAcAAACAgMBAQAAAAAAAAAAAAAEBQIDAAEGBwj/xABPEAABAwIDBAQHCgkMAgMAAAABAgMRAAQSITEFBkFREyJhcQcUgZGSsdMyNVRzdKGzwdHSFRYXIyQ0QmTwJTNDRFJTYnKCk+Hxo8JjorL/xAAaAQADAQEBAQAAAAAAAAAAAAAAAgMEAQUG/8QAJxEAAgICAgIDAAEFAQAAAAAAAAECEQMhEjFBUQQTInEFFDKBoWH/2gAMAwEAAhEDEQA/APYd4doqt7V95IClNNOOBJmCUIKgDGcZV5ifDDdgwWGB39L9tei75+9938ne+jVXkd/s1Lk5QQTBoqy+GMX/AJIeo8LV0f6Jgf7n3qvb8KF0f6NgeR371eeLSUKwnhRLTvOp8mbP7eFdHcflRu5/mmP/ACfeqY8J15/dMf8Ak+9XIpHGt4a7bOfRD0dcPCZd/wB0x5nPvVFfhPvIMMsE8B+cE/8A2rlcBqXRc8qLfgV4ILwPEeGG6JILLAI1H53L56Kb8Kl0f6JjzO/erhb+1hYUP9X20yYssSSpBMDMg1y5HfqxejrfylXk/wA0xHOHPvVI+Ei7JSEt26png4NP9dcO9f4Zk6UqG1yVZKIgyI4QNO2uXLwD+PBbPTh4RbwGFNMp7Sl0jzhVTPhCvP7u38zn3q4Wx2gp4gF0DWZjKAa2xtJSDCiFAnUzllme0UrnQL40Zf4naPeEXaA9yxbK/wBTo+ulz3hZ2mnWwaPalSz6jS9i6TAkjraEc9aI4TXeTISw0bHhuuh7u3ab7w99tVO+HW4GjDCu4ufbWl26Ve6SD3igLndllf7AHcIrv2eybgdDsrwwvPZYbdBmIIcP/tT9jfC7UJPi4n/C4RpOvSV5JeborQcTSjI0HHz03t94ejSlLkg5TPYIp1NE3Bnp53gu8s7fPjgd9pVre2L08bf/AG3faVzWyNqhbYJ0Puc+FPGLoZRVkkyEnJBJ2xezE2/oO+0rPwveZ52+X/xu+1q1Lc8tKrLJ7M6bghObKxty8xRNvp/du+b+dqatsXn9q3/23fa1W4weFRcy1rnFDcpE1bdvBxt/9t32laO3bznb/wC277SqxJ181ROtcpDK/Jd+Hrznb+g77StDb95Otv6DvtKpXVBdEjvFFI7bOt2FfqetmnVABS0BRCZiTrE5xWUNuef0G3+KT6qypjmt8/e+7+TvfRmvKWnusR2mvVt8/e+7+TvfRqryMjrHvOdFmv46TTAts2ZCwsZzkeyq7a141df3RKsM6a0bYJTERJ4UuuWjZbUFZX4t31NLFNGmQPdiTwoZSBTOJyMynoxVLlEGqVa50o/ZRcMBaeRodIWkZEidYJg9ho4I15VS2conjxpRY6bRzG07ZbjmSoEfPVVhs9eKJBj+JNdFf2KTmMudWWAS1EAK4/8AdMpJCU7tmrLYcqTKQDEcgQOKudNndi4UyUpIE+QCqnnQrSZ1UTlJ7BwA+qrUvEpwlU1ylZSmloGUwjKAByIyoBtS0Ey4SnkdYmnBFJbxlRXAmOMcqnkVKymOumFWe3weopMYSM+YJ4U3EK9wZ7ONcynZXXUDnlqJknsoVtDzS4QSkjPMjSpqTq2UnghN0mdhPMVTc7PbcEKSFd9K9mbcUVFLxH+fTup+0yFQUkaTrXU1LoxZfjuApbtnWE4UddAzSkzKeYT2U72Xt4KyPuhqnSKrdaUnUSOYzod23SrPQ8CNarGTiZJ47O2sb3EiAe80XE61wlhtNxlQCwFIP7Sf2R/iHHvrqrLaQUJkEHSPXWmE1IxTg4hy0gAnTvoMuSZre1LghBNLWtogjKiT2NjjasbA0M+/h7TQatoHnWmwpX28K5yH412SceUrU1JhokjLiM6JatBxzohtGY7xRQrkON0P1G3+LTWVvdH9St/i01lIMR3yH8n3fyd76M15pftIQiBqJ7zXpe+nvfefJ3vo1V5VZIlRKsznr311GrB02c4HT0qp503tnNIpftIp6dWHTKjrNwQQfJUkv0ejLcUxkl/z1MKoJKqMaOVUbI0RWOyqXESKMqpSK5YyYvU9hyNVW6pJNFXlqSmBkeFAW7KwMJy59tJTs6uix4lQgeejbVwITGEEnjVbbXKrUtxTJWD6IBNTAraxWguu6C2bUoilyHSXoHLPlrRFxdR5dBxrdm2RJIkkyY+akexkEBGnAj5qHVZoUtRIkgEkk68Iijgk8qqftgdMqWcPQKVCw7OQuQAQTpHuQRW1svNKAxYde6PLVzKUsklcqnSKvTdBaSScQBGR1H8ZVJwS2UcpS0ug/Zt8sIAdIVPHLTtqOLPhmciNCNdaEFtKJQZzJI4RxEVvY1+D1cOhIg8ATQpPqRFw7tB6V1Nt1SPcHDx7P+KkpCSBExp2zrkKoUCNRHfT7jtGaeLQ8ttpIcBQsweIJjvjnVB2EsKJbUI1AOVK1JB1FPthFapUoyBkKrGanpmR43j2i2w2KdXIPYPrpk8xIyqzHBFXVZJeCTvyLmQQau6XMd49dacEZ0MlUqHfXbF7Oi3R/Urf4tNZWt0P1G3+LTWVMcjvp733nyd76NVeOu3ESNSZ9dexb6idnXgHG3e+jVXil1bOt5qGKJkjOklKnRs+MlTFz5hfCdcqMtXZpTcXMuE1fa3A1qUuz1EridEh/nRTZpTbvTRqXsqdSJSjQ92ds0upMQIy76jdbNW3MjTiKhsfaqmjmMSDrHrFdGxeNKzQoHENDwrSopoySnKMv/DlcM1S63XQ7Vsx7oRnSV1FTcWWjJS2DtprTrlZgjjFD+LqUfdRHLPz0rfgbrbNgmMtOdQSjFzirVrOlSbgCKEvZO3JkUtAaCiBVaU51alNcRWjOkNSx5VFaaHffjLUnQUN0FIy+UnAZoBFy2nUR25z2DKrV2JUZUo93AVFVqUEKTCuwis0uTd0UhVl2yttICilRgE5UTdWSoKkgpMyCmMxqJoC3tU9Zcg9hGneas2Rd4l4VORJyzynhXUtIppttL+TVvtJzFCgUkcTOvYKdWt+lcoUc+0aVq6QFpKVwFDKU9lIbu7KDDqSmD7sTmBwEVx/nZzjz1R0T9oU5jrJiZFNdh3Y6JPl9dB7vbZaeThCoUOGuWn2Vu+a6E42808RyPMVdUtro87LDbix+69KQRqKl+EABnSBnbSSMj5KgraQ4mKrz9GRw8Dly4xVHpAI8lA7PuelMN5gZFXAH6zTq1skpIJzMjWup2I1Q53PP6DbfFJ9VZW90v1K3+LFbrhwr30P8nXnyd76NVeE7T3hcKyjCUGe8+Wvd98/e+7+TvfRqrxXbTfWDgRJEyR9dRynofCUW2mjmbvNevlq2xegwakbcOryyJ9daf2G+2qSkqHMZ1JOz15RUaTGdq7RPjEkDSkdtdxRIu5OtdiycoD1q8I45UU3fnIjKkCLvhV6LvgDrkKqsjJvEvR2ezL/ABZLPDtPzVddWUjEnMTnAiD5aSWD2ETxiugtNsJICMIHl857atFpmWSadoSuI7KGUnDn56c7SbSMxGdJ7g60klQ6/SNFsjWjbK2SU4lduR8wpC3dLOUzBNMWLiU0t2wWNqNIIVrWxUE51cmmQ7K1UElUrUeWVG3CsiaHtGurJ1NLNW0jiJ1U6avCagpNK0XRy98SCRVNnqOeVMdusRB4nKloKkZkEcprK1RuU7VI7G2eKkhBIxDMTrzpbe3XW6N3MHiOGcCgbS7UtYUJlMad1dcLVu4RjAGIDPviqxXPaMcprFSnu/8Ahxrlm4wvG0SQTwOn/FegWTqHWxzKc/NSO82SFNQJk5ZCI8tR3QWtvElatCARTr8vfkx5G5f6KrmyBJGYI4gwaAuNikgy656VdDtZnCsmqFICkkVKSpkGdHsRhLLSEJ0CRnzMZk9ppql/Md49dcTY7ZOTazhWnIf4gNCKc2l7iIz4jjWyE01oxzg09nbbon9Ct/i01la3O/Ubb4pPqrK6TNb5+9938ne+jVXk+HM16xvn733fyd76NVeVlOZ7z66zZu0aMLqxbc7JSs4k9RXMaUOhDzausSpPMaU56OrUpqB6eP5Tiqe/5E7mzGloIUATwIyV5D9VctdWDjajhSop4SM/mrvnLNCgcsJ5ilq9lvI9yrEn+OdPzaVGjHKE23dP/wBOL/CChkQRRezbkqXJ4V0Dlihfu0Z6ToZoN3ZmEkp0/s/9V3kWp9WGsXZOSQTTvZ1tKkhRnMTyA40l2e8BkMsqbsPxV8dPZmyJrSDtqX6SAlGg4/ZShKFuHilPPn3Uf0o4pFWhYppbYkfyqA/wclIgAVQpoo9zpypmrOo9FXGvQ1gLN1TpDGJAI8w4Uqc2cNRkef8AxV1jdqaVB9yYz4H7KIuuxZ7X5LLhmRFUsq4HUU1vAlSQtPGgsA1qjRJOymKrUKIURQG0doJbEk1OVLsvG3pCvbz2aROkq+qoC8QtkpXHZznsoBF+24pSnSrkAADI7STTFG0LYjCGlDLU4Kz92y/HSVPQu2RcYXUzpMGuksdp9C7lmlcZTr/E0huXGsQAGH/EREE84mhrm864IVJRlI0MaRXIycRp41l79Ho5uZIgSCCe7yVz5vlIuMQHUIg5cZo/YG00qSJImPL20btKwSQVCFAitE1zVpmCNRbjJbJXCw43PGljSqK2E4FDCe0Z0PcslCyKjNNrkyHlxKb2yS4MxB4EajuNLUsXLZ6jmIT+1r5xTpJqSESR31ProVnpG45P4OtJ16Bue/CJrVT3K977X4lHqrVbkYGS3y977v5O99Ga8vjM959deob5e9938ne+jNeYqOZ7z66hm8FcRtKZqeGopFWJFRLogW62ARVoFbw0DJglwgK1T5aCctYGREDnl/3TVxMZnQVze0r8ur6JrPOD9tPGLZT+44FbKAtSsEkjiPVRbCyDCtRTHZVqGEwPKTnNE+KNrOYwzxGlMqXRpWaUl+wAP1c27NFDYQEyZHMVS7swpEpMj56orOqcWF2QBFHKsMQBR5Z+qkTNzhOciuh2btFKgEHI8FVaNNE8nJbQtuGSNcqEX211Nw3iBQoDsVz5Vz90xEjlXJRDHO+wQXC05JggiIP1UK5tpKcjIPI1b0dKto25Jz89ZJzlHo148UZPZXe7wDgPLXOX92tWZMjnwq29TQBdUQEk5AnLt51yP67HncdRRtl0UY29nlS0pqdssg0SiNDI12dAyhLgIVr5qgNiHEBiEK0nXzUJbvGaa297DiFETh/jy0uqGmpVcQq2sejAUMlaHM+Ud1dNs+5K2yDkUjyHjlSxuHkwOPLWobsuEOKQqQQDM99VjrR5zcmnJ9onsxWG5wz+zijvNOduIAKVDupAyMF1Mzr5uFP9qJxNz21xf4tE8qqaYCg1cjUd4oNpVEsHMd9SJNHpe5fvfa/Eo9VZWbl+99r8Sj1Vlbkeeze+Xvfd/J3vozXmR1PefXXp2+Xvfd/J3vozXmahme81HL4K4jE1aKrSKtSaiXJCovPhAkmq7i6CR20kdUt1UVWGO9volPLx0uyvaN84+rAgZHL56Z7K2SllPNR1NW2dmlsdvGoX+1EtjmeX20SfL8x6CK4/qXZbeXKUCTrwHOqLN5SpJEd1LbYKdViV/wADup9btiABSypKl2Xxybd+C23eI/jKjHDI6sT20N0cVJCSK5F0XsV7YlOZbI7s6jsh8uGAMwO408RekZGCO2o9KjFiwgdqaonu0yv2fmnEt2deLKgkg6jMjQDnW9r2ZSqU9ZKie2Kx7bLqUnD10kaj3QFCtbwMxBcw8TIVPbprVfsjROOOTfJIXuNxnwodwA60PtbaYDhDaiUcCdaU/hJQnPWs08kb0elD48nGwbbFhhkp0pPa2vSOJQIBVkJyE99N9obSxiIiueup1HCuY6s5nUlC32E7RslsrLawJSYMGc9dRVGCM6pbuDIxdYTJ5+en+3bxp3ApvIBIGGAPmFVlHyZseRukA2iZNHsPwrOltovOKOcyiM6zvuz0MbTVM6PZ9yAqRrT5wGSREnOa5bY60nNUAR9ddLs27S5KQRlWiLurPLzx4ydIGNrxgcTI1J/gU6bQVsnnGVK7lsyNQB81HpvCpEJyMf8AdHGpMjkt0JW9e40WwTI76ERqZ50UzqO+s6OM9N3K977X4lHqrK3uV732vxKPVWq3I8x9k98fe+7+TvfRmvM16nvr03e4TY3Q5sOjzoNcDtmxDSjHMwONJkg5bQ0JqOmAzVTlxVD1zGvmqlsqcOWQ5/ZXYYVFcpizzOT4wMUkrMDynhRrTSWxl5TVbtwhlPD66RXm01uGEyByFck5ZH6R2PHH3th+0NtAZIz7aXMW6nFSrTXvqdts+M15nlTBlHmqUpqOoFIxcv1IsaTEAZU3s2YGdAWzMmnTKYFSRosxKM5rDU55VpQro6ZSpNRKanhreGmQ6ZG3cAVnQ+1d223UY2zhWOGs0QWqkySONNp9jqUou4ujibrZriciOeXGl7luZ5V6NdWqVjrAGM59YMVzO1LdIWo4QlPAcKR44ro3Y/kyn+WKGdgKcTiHkpReWCkGFCuvsrno0kYTGtaun2XUSqJzy41JvizQpOdqtHnbzMGpW68KgTwIyNONp7MKADzzFK3x5DWiM+SM08PBjzbjbKsDzACQpPXSP2V8aXtSfJmezhR1ttS2NqpCm8LiBlnIcUrIK55axVW7tshx1KVKkL6pA1BM4T25084W9EMWZwi78BrQBQM4NHbFvA25CtFZT28KDUyEuKRiBKSRPAxyqT1zGEYIgziqHTv0bb5x4+ztLxxJT2n+JqmwSqYjKMj2UqvLtSsKUglSgMxy4/NXQ7ObhOZ0jugcK0L9y0eR8lxwQUpuhejZ6iowJzpgzZBMYiJkUU25BkJ8tbctUqidcvXV4YYrZ858v+oyyfnH0dpuZ+oW3xSPVWVm5g/QLb4pHqrKU3rolvcf0G6+Id//AAa8423tEJKpOJZJnkK9E30P8n3nyd76NVeJXb5kzmSatjrdkcrqg23aCwVrOVRf2sB1W8hzqttoFmSTqcuFAMvN4oUanKO+UgWSlUSxLK3D9ZpkxZJbHM86ItwkjqRUX7Vw/s1mySk9JaNGNQW29g6jJolpuotW5GoNG2zNQUTSmE2jUUZVbYirE12hzdbBrVZRR02a0RWqlNdQ6MCa2E1HjUgacezAojSh39mIdzBwq4zofsq+K0E8a7/IJtbTEV3sooOGcPfpXN7QZwGAfNXoD6cY62dJdobshzNOZ5jXzVOcW+kbfj/IUX+nRyL1+FNFtSZIIwqnQcRSN5E5eauh2rstxlOY6069lIXgR30sKRqm1NWuheRTTYVwptZcSrDhEqiArDoQmeNAqanSjiGDbgpSsvBXWMSgI+qtK2jzpri6LG3yTrxn+DXc2ezgplIWQoRoAMp7a5XYe7rlwjpEEAAxBmda75i0SlOBEZCIBmCNa7ih+m2Y/wCqfNUcS+t7XZCxsktJmCT28qJGZBIgcqqC8PHFwiaki8xqEZd/1VqXFdHyuWWf5EuU7/6E9MJ6ukaVtD86DiM6rDGdXNNiR3iuk1jO23M/ULb4pHqrKzc39Qtvik+qsqB766Nb6+9158ne+jVXhtwsCSe2vcd9z/J158mf+jVXzhdPFxRPaaZSoz530H3221KAQgQBlPOtWNkdTUdn2PE09tmBSt2ZJSfgKs28IFNGrgxkaDbTCak0kimJqTC/HVcprE3xGooYKzyFWEzFFFFkkugxG0U8QaJbuEHQxQDSQeFXJZFK4r0Xj8ia8hoRPbUVJqlAI0q1K6R4l4NEPmPyjAmsCasBFWFkHjSfUzTH5mN+SmK3wqRRWKTStUaoyUlaZCtgVgTUq4OQIqOmYq4pqJRXTtlNwErEOJmuY2ruo0uS2cJ5GunUg1X0E0OPJ0NHM8W09Hm99u08gExI7Ku3W3eUsrKk9UgJk8sUqHzCvQTZpOtRU8lIgZVWGFp7MPyv6pcaxrfshY2iG04G04QKnbsFMyePflUFX4qHjU1ordnhRk+Movd1f+ia2SRpni55ROXzeuooSQpJ5Za9g+w1WbmoKeqbxI2f32VRcVWw/p6wO5igEPUS0ZI76seez0Pcz9QtvikeqsrNzP1C2+KR6qyoHtLoO2xs5Nww6wolKXW1tkpjEAtJSSJBE58RXCJ8CVsP6zceZj2deiuCQQCROUiJE8RIIrzDZu896NlqvXnXlkKCQf0NKFjxsslSEpYKklKUgHFkcSojIgOOKl2hm34H2E6XT/mY9nVg8E7Xwp/zMezrLzwkuIVcRZKLbEgrLikmRdC2CSOiKUqObgGIymOeRDG/rjjzTKLUFTjl62JegA2TqULM9FmFBUjtEdtAv1Q9IqHgtbH9af8ARY9nU/yaI+FPeix7Ojt2N8xePPtBsJ6IIWlaV9IhaFrcQCDhGctHSRyUaxq8fTtFxK7ltVv0JUWyltCmnMQKAlU4lS3iUrFkOrESKA+qHoET4OkjS6d9Bj2dTG4A+FO+hb/cozfO7ebZaLC1oUq4YbPRhkqUlxeBSR0yVJBzyOWcUj27vG+2wWQpaXUBt11xxxhLjbarpLaU/mkYFkgGQMMJUMySJA+uHoYfk+Hwp30Lf2dZ+T4fCnfQY9nUWd+3FhCkWasDryWWnFOoCVYlOIKlAAqThLYkAK91zBFUJ8Iqyz0niyUkssvpSp7NSHUvkpGFokrBt1wlIVIMkphUFh9cPQX+II+FO+gx7OsG4f7276DHs6a328AQw06lOIvKZQ2kqwjG+QE41gHCBOZAOmQJIFc3ujve8vomC0u4UFK6d7pG5bC7m4bbJEJxx0MGMPCEnQB364+hgdxP3p30GPZ1v8RP3t30Lf2dWbe2sti7bIV1PFLhXRrWG2itL9qhCirCSDDqhodYAJOdexd9+nWwks9EHQsYlKXHStrfQppMtgFX6OVQooVCgQkwqAPrj6Njcc/C3fQY+5WHcc/C3fQY+5RO1t6Sxcts9GlYXxDgC0qKHlplvDASehIClLTJJgHCYARv9kxLSQXHEtuI6RwOtKW6hoYm1shQAKxJXgGgSVSJHsaKUei38Rv3t30GPuVn4jfvbvoMezpnsDbvjKFko6NSFYVNnFjSSApIUFoTBKVJMiUmclKGdJLLfdRDYFsoJPi5UVPYlJN1duWqQOqcWFaQdRlMaAFeKH5y9hH4ifvbvoW/s6w7jfvbvoW/s6D2Pv8APOhoG0xqU2l50tOpwttuOOobIDgTi/mTOmojFoK7zf5zAFi3SUBi5ceQHXG30Lt+gCkALaSUkB+cwCQJHDH3ig5y9jA7i/vTvoMezrQ3Ej+tO+hb+zqCt91BxxBt0oCDcJSpx4JBVbrZTKyEEISoPpIMkyIwmRIA32X0iXwhZC2S2LfFCOnF+LUHEpCVCSdVJmIGEHIiVHG3JUxgvwfzrdvegx7Oh1+DFB1u3/RY9nTXZu9C3H0Mu26rdS2woBapJWAStCSlJbUUgCRjCoM4AM6htLewtvllDQXhW00pSnMBDj6VLbATgUVJhIlWUTkFQYa2S+uHoVfksb+FP+ix7OpDwXo+Fv8AosezqI8JCiG0otekddRbraaS8mVdPbruClSlJGEpDagNZkHITHRbT26WmmlhuVvLbbQha0oAW4JAW4nEBABzTikwBMii2H1Q9CD8mCPhT3osezrf5MkfCnvRY9nRFjvwp4LUhhKUsoJfLj6G+jXDuSSU4Vt4mo6TEkdaYMECuy39LnRg2+HE66wpWNeBLiFoQ2kKLQgudIMPSBuSIBJgEth9UPRWPBoj4U96LHs6sT4OkjS6e9Bj2dRsN/MSGSi3UUqTaY5dBcSq9yZCQpP5wThClYhEmAcJipfhHULcvG2SCGWHwgve6bft3X4SQ0SpwBhfVCSI6xIAVhLYfVD0jrNkbOFuw2ylRUG0hAUqJMCJMACe4VqiLd4LSlQ0UAR3ETWVwoZce5VKceR6uXWy060DPTPKuNsNqWC2GWk2KUMXPSO9GpuzSyjogFFb6AshOSQZAUchpFdo6DBggGMiRIB4SJEjskVxTHg+KGmUJdYBbafaWvxXN0PIKAVQ9wGcEmTyoAlsfdrZyLh1XTNuOPIcLjKnWVoKXSHXAWwkY05ggqByM8aYG52SwEPA2TUdItC0+LpP9l0tqTmSSADh1ORrj9hbupvV39op3Chh5KFFLQQtTv4ORZlwKLigE5OKwFMnKVEEprprfcbCScbKMdvcMudDb9FiNx0cuT0pzHRJyMzJzGUADLZ7+zm+uybVrE2F4kdC2S0VFQUYg4MSyZOUqPE1HxLZi1lzo7NS3w4hS8NuVPAEJdSVRLgBgKGecTSS88G/SJexOsqU8lP5xy2xrQvokMrLZ6UQgpbHVzI/tEZUW1uW4HOk8YTi6Zx2UtLTKXVBamVp6YpcQSB7oHjhwnrUAMby7tHyw1cJt3i4npkpUph1AwpnGgLgqEYoUlJySrQVjWzdnut/mmLV9LWIpQ2i3WEqWAshP7KVK6pzInIk8aTWvg7KEIQbhK0pTbSCzq5aN9E0pP5zqIKQnEjOevBTjNMd2t13LQLHToWSxbsphkoANu2W0qUOlOIGZKRHfQBXs9/Ztw224pm3aL+F8Nvptg6SsLKHFJBV1ikLIMk+65GK7RzYi0BSBs/DhkZWyeokmDBAISDi85oa03BcQGwblo9GmyRIt1Aq8RfU8gn8/qrEAf8AKCOVW7N3HcYStKLpElm2ZSroOsE2rq1pKz0vWUUuKRIwkQkpIIoAY7W2vZItig9A8joC6i3Spg9I02grHRtqOFSYbMEZDD2UMvaOzmrbxtDdr+ZSvBgNulSXCkuqZQvIIWSTIkHOYoBPg5XgabVdyhtKkwGoUQtFw0s4ukMqw3ORWFwUEiMShU3PB+sjF4ykOlCmVEMfmi0pgMZNdJIWAAceI6kRhyAA3cfsH4W8LYuBkLId6FTiGVhKjixZpR1hMwNK0w5s9JxM+J420urThLCSkAnpTiSCUJxE4iOZmk1x4OCtpTSrlKgQ6UlTAKg49beLOKUQ4MSIKlBGUHB1iEgVO+3DcdLk3DQDin1EeLKgdNaItYgv/spQD26ZCgB3cOWC3Cp02qnW0lRKiypaEtgKJKlZpSnGDOUYpymhLdFi4+0y3bW60Flb7bqEMKb6jyEqSjCDnjUlUjKRxIMAfiI6FKUm6bSSp5ci2mFu2rdvMKeIMdGFZgzJHbROyN0nrd1LiblCsKbpICmXFGbm5FwSVl+VQUxnmZJJoA6O12e22CG20NhRKlBCUpBJyJIAEntoJO6lkNLS3EQBDLWQCsYA6vBfW789abVlAAH4BtpSfF2ZTjwno25T0hJcwmMsRJJjWTNQd3ctVJCFWzCkjFCS02UjGQVwCmOsUpJ54ROlMqygBV+K1n8Et88U/mWs8cY/2eMCecCpfi1aZ/orGaSg/mms0qVjUk9XMFXWI4nOmdZQAIzsllCgtLLaVJTgCkoQFBOmEKAkDs0oXau7zb623D1HG1tr6RCWsag2SpLalLQo4JUTAjXUU1rKAFg3atMJT4qxhJSSnom4JSSUkjDwKiRyk0Xc2LbiOjcbQ4gxKFpSpBggjqkRkQD5KIrKAAHNhW6ikqt2SUoLaSW0HC2QQUJkZJhRGHTM1BG7tqIi2YEEkQ02IJEEjq6wAJ7KZVlAC5vd61Thw2zIwJKEQ02MKFTKUwOqk4lZDLrHnVQ3VsojxS3iAI6FqISCEiMPAKUB/mPOm1ZQBBpoJSEpASlIAAAAAAyAAGgrKnW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1753" name="AutoShape 9" descr="data:image/jpeg;base64,/9j/4AAQSkZJRgABAQAAAQABAAD/2wCEAAkGBhISERQTEhIVEhUVFhUVFxUUFxQUFBcVFBQXFBQWFBQXHCYeFxojGRQUHy8gJCcpLCwsFR4xNTAqNSYrLCkBCQoKDgwOGg8PGiwkHyQsLCwpLC0sLCwsLCwsKiwsKSwpLCksLCksLCksLCwsLCksLCwsKSwpLCwsLCwsLCksLP/AABEIAM4A9AMBIgACEQEDEQH/xAAcAAACAgMBAQAAAAAAAAAAAAAEBQIDAAEGBwj/xABPEAABAwIDBAQHCgkMAgMAAAABAgMRAAQSITEFBkFREyJhcQcUgZGSsdMyNVRzdKGzwdHSFRYXIyQ0QmTwJTNDRFJTYnKCk+Hxo8JjorL/xAAaAQADAQEBAQAAAAAAAAAAAAAAAgMEAQUG/8QAJxEAAgICAgIDAAEFAQAAAAAAAAECEQMhEjFBUQQTInEFFDKBoWH/2gAMAwEAAhEDEQA/APYd4doqt7V95IClNNOOBJmCUIKgDGcZV5ifDDdgwWGB39L9tei75+9938ne+jVXkd/s1Lk5QQTBoqy+GMX/AJIeo8LV0f6Jgf7n3qvb8KF0f6NgeR371eeLSUKwnhRLTvOp8mbP7eFdHcflRu5/mmP/ACfeqY8J15/dMf8Ak+9XIpHGt4a7bOfRD0dcPCZd/wB0x5nPvVFfhPvIMMsE8B+cE/8A2rlcBqXRc8qLfgV4ILwPEeGG6JILLAI1H53L56Kb8Kl0f6JjzO/erhb+1hYUP9X20yYssSSpBMDMg1y5HfqxejrfylXk/wA0xHOHPvVI+Ei7JSEt26png4NP9dcO9f4Zk6UqG1yVZKIgyI4QNO2uXLwD+PBbPTh4RbwGFNMp7Sl0jzhVTPhCvP7u38zn3q4Wx2gp4gF0DWZjKAa2xtJSDCiFAnUzllme0UrnQL40Zf4naPeEXaA9yxbK/wBTo+ulz3hZ2mnWwaPalSz6jS9i6TAkjraEc9aI4TXeTISw0bHhuuh7u3ab7w99tVO+HW4GjDCu4ufbWl26Ve6SD3igLndllf7AHcIrv2eybgdDsrwwvPZYbdBmIIcP/tT9jfC7UJPi4n/C4RpOvSV5JeborQcTSjI0HHz03t94ejSlLkg5TPYIp1NE3Bnp53gu8s7fPjgd9pVre2L08bf/AG3faVzWyNqhbYJ0Puc+FPGLoZRVkkyEnJBJ2xezE2/oO+0rPwveZ52+X/xu+1q1Lc8tKrLJ7M6bghObKxty8xRNvp/du+b+dqatsXn9q3/23fa1W4weFRcy1rnFDcpE1bdvBxt/9t32laO3bznb/wC277SqxJ181ROtcpDK/Jd+Hrznb+g77StDb95Otv6DvtKpXVBdEjvFFI7bOt2FfqetmnVABS0BRCZiTrE5xWUNuef0G3+KT6qypjmt8/e+7+TvfRmvKWnusR2mvVt8/e+7+TvfRqryMjrHvOdFmv46TTAts2ZCwsZzkeyq7a141df3RKsM6a0bYJTERJ4UuuWjZbUFZX4t31NLFNGmQPdiTwoZSBTOJyMynoxVLlEGqVa50o/ZRcMBaeRodIWkZEidYJg9ho4I15VS2conjxpRY6bRzG07ZbjmSoEfPVVhs9eKJBj+JNdFf2KTmMudWWAS1EAK4/8AdMpJCU7tmrLYcqTKQDEcgQOKudNndi4UyUpIE+QCqnnQrSZ1UTlJ7BwA+qrUvEpwlU1ylZSmloGUwjKAByIyoBtS0Ey4SnkdYmnBFJbxlRXAmOMcqnkVKymOumFWe3weopMYSM+YJ4U3EK9wZ7ONcynZXXUDnlqJknsoVtDzS4QSkjPMjSpqTq2UnghN0mdhPMVTc7PbcEKSFd9K9mbcUVFLxH+fTup+0yFQUkaTrXU1LoxZfjuApbtnWE4UddAzSkzKeYT2U72Xt4KyPuhqnSKrdaUnUSOYzod23SrPQ8CNarGTiZJ47O2sb3EiAe80XE61wlhtNxlQCwFIP7Sf2R/iHHvrqrLaQUJkEHSPXWmE1IxTg4hy0gAnTvoMuSZre1LghBNLWtogjKiT2NjjasbA0M+/h7TQatoHnWmwpX28K5yH412SceUrU1JhokjLiM6JatBxzohtGY7xRQrkON0P1G3+LTWVvdH9St/i01lIMR3yH8n3fyd76M15pftIQiBqJ7zXpe+nvfefJ3vo1V5VZIlRKsznr311GrB02c4HT0qp503tnNIpftIp6dWHTKjrNwQQfJUkv0ejLcUxkl/z1MKoJKqMaOVUbI0RWOyqXESKMqpSK5YyYvU9hyNVW6pJNFXlqSmBkeFAW7KwMJy59tJTs6uix4lQgeejbVwITGEEnjVbbXKrUtxTJWD6IBNTAraxWguu6C2bUoilyHSXoHLPlrRFxdR5dBxrdm2RJIkkyY+akexkEBGnAj5qHVZoUtRIkgEkk68Iijgk8qqftgdMqWcPQKVCw7OQuQAQTpHuQRW1svNKAxYde6PLVzKUsklcqnSKvTdBaSScQBGR1H8ZVJwS2UcpS0ug/Zt8sIAdIVPHLTtqOLPhmciNCNdaEFtKJQZzJI4RxEVvY1+D1cOhIg8ATQpPqRFw7tB6V1Nt1SPcHDx7P+KkpCSBExp2zrkKoUCNRHfT7jtGaeLQ8ttpIcBQsweIJjvjnVB2EsKJbUI1AOVK1JB1FPthFapUoyBkKrGanpmR43j2i2w2KdXIPYPrpk8xIyqzHBFXVZJeCTvyLmQQau6XMd49dacEZ0MlUqHfXbF7Oi3R/Urf4tNZWt0P1G3+LTWVMcjvp733nyd76NVeOu3ESNSZ9dexb6idnXgHG3e+jVXil1bOt5qGKJkjOklKnRs+MlTFz5hfCdcqMtXZpTcXMuE1fa3A1qUuz1EridEh/nRTZpTbvTRqXsqdSJSjQ92ds0upMQIy76jdbNW3MjTiKhsfaqmjmMSDrHrFdGxeNKzQoHENDwrSopoySnKMv/DlcM1S63XQ7Vsx7oRnSV1FTcWWjJS2DtprTrlZgjjFD+LqUfdRHLPz0rfgbrbNgmMtOdQSjFzirVrOlSbgCKEvZO3JkUtAaCiBVaU51alNcRWjOkNSx5VFaaHffjLUnQUN0FIy+UnAZoBFy2nUR25z2DKrV2JUZUo93AVFVqUEKTCuwis0uTd0UhVl2yttICilRgE5UTdWSoKkgpMyCmMxqJoC3tU9Zcg9hGneas2Rd4l4VORJyzynhXUtIppttL+TVvtJzFCgUkcTOvYKdWt+lcoUc+0aVq6QFpKVwFDKU9lIbu7KDDqSmD7sTmBwEVx/nZzjz1R0T9oU5jrJiZFNdh3Y6JPl9dB7vbZaeThCoUOGuWn2Vu+a6E42808RyPMVdUtro87LDbix+69KQRqKl+EABnSBnbSSMj5KgraQ4mKrz9GRw8Dly4xVHpAI8lA7PuelMN5gZFXAH6zTq1skpIJzMjWup2I1Q53PP6DbfFJ9VZW90v1K3+LFbrhwr30P8nXnyd76NVeE7T3hcKyjCUGe8+Wvd98/e+7+TvfRqrxXbTfWDgRJEyR9dRynofCUW2mjmbvNevlq2xegwakbcOryyJ9daf2G+2qSkqHMZ1JOz15RUaTGdq7RPjEkDSkdtdxRIu5OtdiycoD1q8I45UU3fnIjKkCLvhV6LvgDrkKqsjJvEvR2ezL/ABZLPDtPzVddWUjEnMTnAiD5aSWD2ETxiugtNsJICMIHl857atFpmWSadoSuI7KGUnDn56c7SbSMxGdJ7g60klQ6/SNFsjWjbK2SU4lduR8wpC3dLOUzBNMWLiU0t2wWNqNIIVrWxUE51cmmQ7K1UElUrUeWVG3CsiaHtGurJ1NLNW0jiJ1U6avCagpNK0XRy98SCRVNnqOeVMdusRB4nKloKkZkEcprK1RuU7VI7G2eKkhBIxDMTrzpbe3XW6N3MHiOGcCgbS7UtYUJlMad1dcLVu4RjAGIDPviqxXPaMcprFSnu/8Ahxrlm4wvG0SQTwOn/FegWTqHWxzKc/NSO82SFNQJk5ZCI8tR3QWtvElatCARTr8vfkx5G5f6KrmyBJGYI4gwaAuNikgy656VdDtZnCsmqFICkkVKSpkGdHsRhLLSEJ0CRnzMZk9ppql/Md49dcTY7ZOTazhWnIf4gNCKc2l7iIz4jjWyE01oxzg09nbbon9Ct/i01la3O/Ubb4pPqrK6TNb5+9938ne+jVXk+HM16xvn733fyd76NVeVlOZ7z66zZu0aMLqxbc7JSs4k9RXMaUOhDzausSpPMaU56OrUpqB6eP5Tiqe/5E7mzGloIUATwIyV5D9VctdWDjajhSop4SM/mrvnLNCgcsJ5ilq9lvI9yrEn+OdPzaVGjHKE23dP/wBOL/CChkQRRezbkqXJ4V0Dlihfu0Z6ToZoN3ZmEkp0/s/9V3kWp9WGsXZOSQTTvZ1tKkhRnMTyA40l2e8BkMsqbsPxV8dPZmyJrSDtqX6SAlGg4/ZShKFuHilPPn3Uf0o4pFWhYppbYkfyqA/wclIgAVQpoo9zpypmrOo9FXGvQ1gLN1TpDGJAI8w4Uqc2cNRkef8AxV1jdqaVB9yYz4H7KIuuxZ7X5LLhmRFUsq4HUU1vAlSQtPGgsA1qjRJOymKrUKIURQG0doJbEk1OVLsvG3pCvbz2aROkq+qoC8QtkpXHZznsoBF+24pSnSrkAADI7STTFG0LYjCGlDLU4Kz92y/HSVPQu2RcYXUzpMGuksdp9C7lmlcZTr/E0huXGsQAGH/EREE84mhrm864IVJRlI0MaRXIycRp41l79Ho5uZIgSCCe7yVz5vlIuMQHUIg5cZo/YG00qSJImPL20btKwSQVCFAitE1zVpmCNRbjJbJXCw43PGljSqK2E4FDCe0Z0PcslCyKjNNrkyHlxKb2yS4MxB4EajuNLUsXLZ6jmIT+1r5xTpJqSESR31ProVnpG45P4OtJ16Bue/CJrVT3K977X4lHqrVbkYGS3y977v5O99Ga8vjM959deob5e9938ne+jNeYqOZ7z66hm8FcRtKZqeGopFWJFRLogW62ARVoFbw0DJglwgK1T5aCctYGREDnl/3TVxMZnQVze0r8ur6JrPOD9tPGLZT+44FbKAtSsEkjiPVRbCyDCtRTHZVqGEwPKTnNE+KNrOYwzxGlMqXRpWaUl+wAP1c27NFDYQEyZHMVS7swpEpMj56orOqcWF2QBFHKsMQBR5Z+qkTNzhOciuh2btFKgEHI8FVaNNE8nJbQtuGSNcqEX211Nw3iBQoDsVz5Vz90xEjlXJRDHO+wQXC05JggiIP1UK5tpKcjIPI1b0dKto25Jz89ZJzlHo148UZPZXe7wDgPLXOX92tWZMjnwq29TQBdUQEk5AnLt51yP67HncdRRtl0UY29nlS0pqdssg0SiNDI12dAyhLgIVr5qgNiHEBiEK0nXzUJbvGaa297DiFETh/jy0uqGmpVcQq2sejAUMlaHM+Ud1dNs+5K2yDkUjyHjlSxuHkwOPLWobsuEOKQqQQDM99VjrR5zcmnJ9onsxWG5wz+zijvNOduIAKVDupAyMF1Mzr5uFP9qJxNz21xf4tE8qqaYCg1cjUd4oNpVEsHMd9SJNHpe5fvfa/Eo9VZWbl+99r8Sj1Vlbkeeze+Xvfd/J3vozXmR1PefXXp2+Xvfd/J3vozXmahme81HL4K4jE1aKrSKtSaiXJCovPhAkmq7i6CR20kdUt1UVWGO9volPLx0uyvaN84+rAgZHL56Z7K2SllPNR1NW2dmlsdvGoX+1EtjmeX20SfL8x6CK4/qXZbeXKUCTrwHOqLN5SpJEd1LbYKdViV/wADup9btiABSypKl2Xxybd+C23eI/jKjHDI6sT20N0cVJCSK5F0XsV7YlOZbI7s6jsh8uGAMwO408RekZGCO2o9KjFiwgdqaonu0yv2fmnEt2deLKgkg6jMjQDnW9r2ZSqU9ZKie2Kx7bLqUnD10kaj3QFCtbwMxBcw8TIVPbprVfsjROOOTfJIXuNxnwodwA60PtbaYDhDaiUcCdaU/hJQnPWs08kb0elD48nGwbbFhhkp0pPa2vSOJQIBVkJyE99N9obSxiIiueup1HCuY6s5nUlC32E7RslsrLawJSYMGc9dRVGCM6pbuDIxdYTJ5+en+3bxp3ApvIBIGGAPmFVlHyZseRukA2iZNHsPwrOltovOKOcyiM6zvuz0MbTVM6PZ9yAqRrT5wGSREnOa5bY60nNUAR9ddLs27S5KQRlWiLurPLzx4ydIGNrxgcTI1J/gU6bQVsnnGVK7lsyNQB81HpvCpEJyMf8AdHGpMjkt0JW9e40WwTI76ERqZ50UzqO+s6OM9N3K977X4lHqrK3uV732vxKPVWq3I8x9k98fe+7+TvfRmvM16nvr03e4TY3Q5sOjzoNcDtmxDSjHMwONJkg5bQ0JqOmAzVTlxVD1zGvmqlsqcOWQ5/ZXYYVFcpizzOT4wMUkrMDynhRrTSWxl5TVbtwhlPD66RXm01uGEyByFck5ZH6R2PHH3th+0NtAZIz7aXMW6nFSrTXvqdts+M15nlTBlHmqUpqOoFIxcv1IsaTEAZU3s2YGdAWzMmnTKYFSRosxKM5rDU55VpQro6ZSpNRKanhreGmQ6ZG3cAVnQ+1d223UY2zhWOGs0QWqkySONNp9jqUou4ujibrZriciOeXGl7luZ5V6NdWqVjrAGM59YMVzO1LdIWo4QlPAcKR44ro3Y/kyn+WKGdgKcTiHkpReWCkGFCuvsrno0kYTGtaun2XUSqJzy41JvizQpOdqtHnbzMGpW68KgTwIyNONp7MKADzzFK3x5DWiM+SM08PBjzbjbKsDzACQpPXSP2V8aXtSfJmezhR1ttS2NqpCm8LiBlnIcUrIK55axVW7tshx1KVKkL6pA1BM4T25084W9EMWZwi78BrQBQM4NHbFvA25CtFZT28KDUyEuKRiBKSRPAxyqT1zGEYIgziqHTv0bb5x4+ztLxxJT2n+JqmwSqYjKMj2UqvLtSsKUglSgMxy4/NXQ7ObhOZ0jugcK0L9y0eR8lxwQUpuhejZ6iowJzpgzZBMYiJkUU25BkJ8tbctUqidcvXV4YYrZ858v+oyyfnH0dpuZ+oW3xSPVWVm5g/QLb4pHqrKU3rolvcf0G6+Id//AAa8423tEJKpOJZJnkK9E30P8n3nyd76NVeJXb5kzmSatjrdkcrqg23aCwVrOVRf2sB1W8hzqttoFmSTqcuFAMvN4oUanKO+UgWSlUSxLK3D9ZpkxZJbHM86ItwkjqRUX7Vw/s1mySk9JaNGNQW29g6jJolpuotW5GoNG2zNQUTSmE2jUUZVbYirE12hzdbBrVZRR02a0RWqlNdQ6MCa2E1HjUgacezAojSh39mIdzBwq4zofsq+K0E8a7/IJtbTEV3sooOGcPfpXN7QZwGAfNXoD6cY62dJdobshzNOZ5jXzVOcW+kbfj/IUX+nRyL1+FNFtSZIIwqnQcRSN5E5eauh2rstxlOY6069lIXgR30sKRqm1NWuheRTTYVwptZcSrDhEqiArDoQmeNAqanSjiGDbgpSsvBXWMSgI+qtK2jzpri6LG3yTrxn+DXc2ezgplIWQoRoAMp7a5XYe7rlwjpEEAAxBmda75i0SlOBEZCIBmCNa7ih+m2Y/wCqfNUcS+t7XZCxsktJmCT28qJGZBIgcqqC8PHFwiaki8xqEZd/1VqXFdHyuWWf5EuU7/6E9MJ6ukaVtD86DiM6rDGdXNNiR3iuk1jO23M/ULb4pHqrKzc39Qtvik+qsqB766Nb6+9158ne+jVXhtwsCSe2vcd9z/J158mf+jVXzhdPFxRPaaZSoz530H3221KAQgQBlPOtWNkdTUdn2PE09tmBSt2ZJSfgKs28IFNGrgxkaDbTCak0kimJqTC/HVcprE3xGooYKzyFWEzFFFFkkugxG0U8QaJbuEHQxQDSQeFXJZFK4r0Xj8ia8hoRPbUVJqlAI0q1K6R4l4NEPmPyjAmsCasBFWFkHjSfUzTH5mN+SmK3wqRRWKTStUaoyUlaZCtgVgTUq4OQIqOmYq4pqJRXTtlNwErEOJmuY2ruo0uS2cJ5GunUg1X0E0OPJ0NHM8W09Hm99u08gExI7Ku3W3eUsrKk9UgJk8sUqHzCvQTZpOtRU8lIgZVWGFp7MPyv6pcaxrfshY2iG04G04QKnbsFMyePflUFX4qHjU1ordnhRk+Movd1f+ia2SRpni55ROXzeuooSQpJ5Za9g+w1WbmoKeqbxI2f32VRcVWw/p6wO5igEPUS0ZI76seez0Pcz9QtvikeqsrNzP1C2+KR6qyoHtLoO2xs5Nww6wolKXW1tkpjEAtJSSJBE58RXCJ8CVsP6zceZj2deiuCQQCROUiJE8RIIrzDZu896NlqvXnXlkKCQf0NKFjxsslSEpYKklKUgHFkcSojIgOOKl2hm34H2E6XT/mY9nVg8E7Xwp/zMezrLzwkuIVcRZKLbEgrLikmRdC2CSOiKUqObgGIymOeRDG/rjjzTKLUFTjl62JegA2TqULM9FmFBUjtEdtAv1Q9IqHgtbH9af8ARY9nU/yaI+FPeix7Ojt2N8xePPtBsJ6IIWlaV9IhaFrcQCDhGctHSRyUaxq8fTtFxK7ltVv0JUWyltCmnMQKAlU4lS3iUrFkOrESKA+qHoET4OkjS6d9Bj2dTG4A+FO+hb/cozfO7ebZaLC1oUq4YbPRhkqUlxeBSR0yVJBzyOWcUj27vG+2wWQpaXUBt11xxxhLjbarpLaU/mkYFkgGQMMJUMySJA+uHoYfk+Hwp30Lf2dZ+T4fCnfQY9nUWd+3FhCkWasDryWWnFOoCVYlOIKlAAqThLYkAK91zBFUJ8Iqyz0niyUkssvpSp7NSHUvkpGFokrBt1wlIVIMkphUFh9cPQX+II+FO+gx7OsG4f7276DHs6a328AQw06lOIvKZQ2kqwjG+QE41gHCBOZAOmQJIFc3ujve8vomC0u4UFK6d7pG5bC7m4bbJEJxx0MGMPCEnQB364+hgdxP3p30GPZ1v8RP3t30Lf2dWbe2sti7bIV1PFLhXRrWG2itL9qhCirCSDDqhodYAJOdexd9+nWwks9EHQsYlKXHStrfQppMtgFX6OVQooVCgQkwqAPrj6Njcc/C3fQY+5WHcc/C3fQY+5RO1t6Sxcts9GlYXxDgC0qKHlplvDASehIClLTJJgHCYARv9kxLSQXHEtuI6RwOtKW6hoYm1shQAKxJXgGgSVSJHsaKUei38Rv3t30GPuVn4jfvbvoMezpnsDbvjKFko6NSFYVNnFjSSApIUFoTBKVJMiUmclKGdJLLfdRDYFsoJPi5UVPYlJN1duWqQOqcWFaQdRlMaAFeKH5y9hH4ifvbvoW/s6w7jfvbvoW/s6D2Pv8APOhoG0xqU2l50tOpwttuOOobIDgTi/mTOmojFoK7zf5zAFi3SUBi5ceQHXG30Lt+gCkALaSUkB+cwCQJHDH3ig5y9jA7i/vTvoMezrQ3Ej+tO+hb+zqCt91BxxBt0oCDcJSpx4JBVbrZTKyEEISoPpIMkyIwmRIA32X0iXwhZC2S2LfFCOnF+LUHEpCVCSdVJmIGEHIiVHG3JUxgvwfzrdvegx7Oh1+DFB1u3/RY9nTXZu9C3H0Mu26rdS2woBapJWAStCSlJbUUgCRjCoM4AM6htLewtvllDQXhW00pSnMBDj6VLbATgUVJhIlWUTkFQYa2S+uHoVfksb+FP+ix7OpDwXo+Fv8AosezqI8JCiG0otekddRbraaS8mVdPbruClSlJGEpDagNZkHITHRbT26WmmlhuVvLbbQha0oAW4JAW4nEBABzTikwBMii2H1Q9CD8mCPhT3osezrf5MkfCnvRY9nRFjvwp4LUhhKUsoJfLj6G+jXDuSSU4Vt4mo6TEkdaYMECuy39LnRg2+HE66wpWNeBLiFoQ2kKLQgudIMPSBuSIBJgEth9UPRWPBoj4U96LHs6sT4OkjS6e9Bj2dRsN/MSGSi3UUqTaY5dBcSq9yZCQpP5wThClYhEmAcJipfhHULcvG2SCGWHwgve6bft3X4SQ0SpwBhfVCSI6xIAVhLYfVD0jrNkbOFuw2ylRUG0hAUqJMCJMACe4VqiLd4LSlQ0UAR3ETWVwoZce5VKceR6uXWy060DPTPKuNsNqWC2GWk2KUMXPSO9GpuzSyjogFFb6AshOSQZAUchpFdo6DBggGMiRIB4SJEjskVxTHg+KGmUJdYBbafaWvxXN0PIKAVQ9wGcEmTyoAlsfdrZyLh1XTNuOPIcLjKnWVoKXSHXAWwkY05ggqByM8aYG52SwEPA2TUdItC0+LpP9l0tqTmSSADh1ORrj9hbupvV39op3Chh5KFFLQQtTv4ORZlwKLigE5OKwFMnKVEEprprfcbCScbKMdvcMudDb9FiNx0cuT0pzHRJyMzJzGUADLZ7+zm+uybVrE2F4kdC2S0VFQUYg4MSyZOUqPE1HxLZi1lzo7NS3w4hS8NuVPAEJdSVRLgBgKGecTSS88G/SJexOsqU8lP5xy2xrQvokMrLZ6UQgpbHVzI/tEZUW1uW4HOk8YTi6Zx2UtLTKXVBamVp6YpcQSB7oHjhwnrUAMby7tHyw1cJt3i4npkpUph1AwpnGgLgqEYoUlJySrQVjWzdnut/mmLV9LWIpQ2i3WEqWAshP7KVK6pzInIk8aTWvg7KEIQbhK0pTbSCzq5aN9E0pP5zqIKQnEjOevBTjNMd2t13LQLHToWSxbsphkoANu2W0qUOlOIGZKRHfQBXs9/Ztw224pm3aL+F8Nvptg6SsLKHFJBV1ikLIMk+65GK7RzYi0BSBs/DhkZWyeokmDBAISDi85oa03BcQGwblo9GmyRIt1Aq8RfU8gn8/qrEAf8AKCOVW7N3HcYStKLpElm2ZSroOsE2rq1pKz0vWUUuKRIwkQkpIIoAY7W2vZItig9A8joC6i3Spg9I02grHRtqOFSYbMEZDD2UMvaOzmrbxtDdr+ZSvBgNulSXCkuqZQvIIWSTIkHOYoBPg5XgabVdyhtKkwGoUQtFw0s4ukMqw3ORWFwUEiMShU3PB+sjF4ykOlCmVEMfmi0pgMZNdJIWAAceI6kRhyAA3cfsH4W8LYuBkLId6FTiGVhKjixZpR1hMwNK0w5s9JxM+J420urThLCSkAnpTiSCUJxE4iOZmk1x4OCtpTSrlKgQ6UlTAKg49beLOKUQ4MSIKlBGUHB1iEgVO+3DcdLk3DQDin1EeLKgdNaItYgv/spQD26ZCgB3cOWC3Cp02qnW0lRKiypaEtgKJKlZpSnGDOUYpymhLdFi4+0y3bW60Flb7bqEMKb6jyEqSjCDnjUlUjKRxIMAfiI6FKUm6bSSp5ci2mFu2rdvMKeIMdGFZgzJHbROyN0nrd1LiblCsKbpICmXFGbm5FwSVl+VQUxnmZJJoA6O12e22CG20NhRKlBCUpBJyJIAEntoJO6lkNLS3EQBDLWQCsYA6vBfW789abVlAAH4BtpSfF2ZTjwno25T0hJcwmMsRJJjWTNQd3ctVJCFWzCkjFCS02UjGQVwCmOsUpJ54ROlMqygBV+K1n8Et88U/mWs8cY/2eMCecCpfi1aZ/orGaSg/mms0qVjUk9XMFXWI4nOmdZQAIzsllCgtLLaVJTgCkoQFBOmEKAkDs0oXau7zb623D1HG1tr6RCWsag2SpLalLQo4JUTAjXUU1rKAFg3atMJT4qxhJSSnom4JSSUkjDwKiRyk0Xc2LbiOjcbQ4gxKFpSpBggjqkRkQD5KIrKAAHNhW6ikqt2SUoLaSW0HC2QQUJkZJhRGHTM1BG7tqIi2YEEkQ02IJEEjq6wAJ7KZVlAC5vd61Thw2zIwJKEQ02MKFTKUwOqk4lZDLrHnVQ3VsojxS3iAI6FqISCEiMPAKUB/mPOm1ZQBBpoJSEpASlIAAAAAAyAAGgrKnW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758843" y="457200"/>
            <a:ext cx="7620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dirty="0"/>
          </a:p>
        </p:txBody>
      </p:sp>
      <p:sp>
        <p:nvSpPr>
          <p:cNvPr id="10" name="9 Rectángulo"/>
          <p:cNvSpPr/>
          <p:nvPr/>
        </p:nvSpPr>
        <p:spPr>
          <a:xfrm>
            <a:off x="301643" y="1143000"/>
            <a:ext cx="148540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9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    </a:t>
            </a:r>
            <a:endParaRPr lang="es-ES" sz="9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4588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758843" y="457200"/>
            <a:ext cx="7620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dirty="0"/>
          </a:p>
          <a:p>
            <a:pPr algn="ctr"/>
            <a:r>
              <a:rPr lang="es-CL" sz="2800" dirty="0" smtClean="0"/>
              <a:t>DEFICIT NEUROLOGICO</a:t>
            </a:r>
          </a:p>
          <a:p>
            <a:pPr algn="ctr"/>
            <a:r>
              <a:rPr lang="es-CL" sz="2800" b="1" dirty="0" smtClean="0"/>
              <a:t>AVDI v/s GLASGOW</a:t>
            </a:r>
          </a:p>
          <a:p>
            <a:pPr algn="ctr"/>
            <a:endParaRPr lang="es-CL" sz="2800" dirty="0" smtClean="0"/>
          </a:p>
          <a:p>
            <a:pPr algn="ctr"/>
            <a:endParaRPr lang="es-CL" sz="2800" dirty="0"/>
          </a:p>
          <a:p>
            <a:r>
              <a:rPr lang="es-CL" sz="2800" dirty="0" smtClean="0"/>
              <a:t>A:   ALERTA</a:t>
            </a:r>
          </a:p>
          <a:p>
            <a:r>
              <a:rPr lang="es-CL" sz="2800" dirty="0" smtClean="0"/>
              <a:t>V:   VERBALES</a:t>
            </a:r>
          </a:p>
          <a:p>
            <a:r>
              <a:rPr lang="es-CL" sz="2800" dirty="0" smtClean="0"/>
              <a:t>D:   DOLOROSOS</a:t>
            </a:r>
          </a:p>
          <a:p>
            <a:r>
              <a:rPr lang="es-CL" sz="2800" dirty="0" smtClean="0"/>
              <a:t>I:     INCONCIENTE</a:t>
            </a:r>
          </a:p>
          <a:p>
            <a:pPr algn="ctr"/>
            <a:endParaRPr lang="es-CL" sz="2800" dirty="0"/>
          </a:p>
        </p:txBody>
      </p:sp>
      <p:sp>
        <p:nvSpPr>
          <p:cNvPr id="5" name="4 Rectángulo"/>
          <p:cNvSpPr/>
          <p:nvPr/>
        </p:nvSpPr>
        <p:spPr>
          <a:xfrm>
            <a:off x="301643" y="1143000"/>
            <a:ext cx="148540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96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</a:t>
            </a:r>
            <a:r>
              <a:rPr lang="es-CL" sz="9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</a:t>
            </a:r>
            <a:endParaRPr lang="es-ES" sz="9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6" descr="http://www.scielo.cl/fbpe/img/rcp/v74n1/t03-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86000"/>
            <a:ext cx="4495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43501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758843" y="457200"/>
            <a:ext cx="76200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dirty="0">
              <a:solidFill>
                <a:schemeClr val="bg1"/>
              </a:solidFill>
            </a:endParaRPr>
          </a:p>
          <a:p>
            <a:r>
              <a:rPr lang="es-CL" sz="2800" dirty="0" smtClean="0"/>
              <a:t>             </a:t>
            </a:r>
            <a:r>
              <a:rPr lang="es-C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PUPILAS</a:t>
            </a:r>
          </a:p>
          <a:p>
            <a:r>
              <a:rPr lang="es-C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PIRL</a:t>
            </a:r>
            <a:endParaRPr lang="es-C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01643" y="1143000"/>
            <a:ext cx="148540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96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</a:t>
            </a:r>
            <a:r>
              <a:rPr lang="es-CL" sz="96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</a:t>
            </a:r>
            <a:endParaRPr lang="es-ES" sz="96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822" name="AutoShape 6" descr="data:image/jpeg;base64,/9j/4AAQSkZJRgABAQAAAQABAAD/2wCEAAkGBhQSERUUEhQVFBQWFxgVGBQUFxcUFxgXFBQXFBQUFRcXHSYeGBkjGRQXHy8gIycpLCwsFR4xNTAqNSYrLCkBCQoKDgwOGg8PGiwkHyQpLCwsKSkpKSwsLCwsLCwsLCwsLCwpLCwsLCksKSwsLCkpKSksLCksKSksLCwsKSwsKf/AABEIAL8A8AMBIgACEQEDEQH/xAAcAAACAgMBAQAAAAAAAAAAAAAEBQMGAAECBwj/xAA9EAABAwIDBQYEBAUCBwAAAAABAAIRAyEEMUEFElFhcQYigZGh8BOxwdEyQlLhBxQjYvFyghYkM1OSsuL/xAAaAQADAQEBAQAAAAAAAAAAAAABAwQCAAUG/8QAKxEAAgICAgICAgAFBQAAAAAAAAECEQMhEjEEQRNRImFCobHB0QUUMnGB/9oADAMBAAIRAxEAPwCxBiwsU4atFqjBYPuLRapS1ac2yAQUtUlILkhSUgjEMug6gpwo6AU4CoRNI5hbaLrcLbc0TI5wCLlCYAIpIl2NRtZK0SsSzR0CsLlpV3tJt4M/ptNzn9Ast0h2LE8suKI9tbaLyWMs35/sqvtB4HMot1UNEnPX7KndotvBpPySopzZ7uLEoKkbxe2GtdukwYnwSrFdq2tuDf8AZU3aWPfUeYJ5lBlvGSfNXRxL2SZPMSbUUPtodrqj8iY8ksobWqt3iHTMEySgSCV38Mx+6aopEMs85O7C6m16znTvGQNOGq4btiq2oKjXkOGRmc9DOYUFDDucd1gLnHINBLj0AzTbDdiMa8Ww7wP74p+jyCubiuwJ5JdWyx7A7ZYmqQ0CgY1qN3fkc1aKeIquu4UbH8m/1BmSqr2f/h9iadQPqGixmoLviGOQZN+pCvWEwlOizdBLv9QgDXdaBpnqossofwnqYOXH8kD4NjnTY8OX2IU1emB714qWrtMC2XIWHglWLxpJ4D1hI2xqN1ReQojaVxUqAId1eAtcTTo9HDVpzVIAsIVJ82DuC4cLKVwXJFl1BQIQpKS5LVJSC6IWw2gERChw6nCpXRM+zSwZrfv3zWNC6gDfBIiUNgwiFPPsfE2slalaLks0gXa+0Pg0y7XIdV582r8QuqkyN4hvXU/Rdds9vGpV+HTkkndaOeUoDbGMFGm2mD+Ft+uvqsNWe54uH44/tinb/aHckD04rz/aO0HVXRMk5lHbex5MzrYBS9m+yr6g33AgGYGp5qmCUFbD5EpOXxQ/9E9HByLZDLTq4rT8PuiYJOhPDiAr+Oy+6ws3bnvE+IhvRJK3Zl7i4tEwT4kECOSKypkb8elorOB2XVr1AxjS9xyaM7a8m8zAV62L/DmmyHYp++f+3TMMHJ9TN3+2OpVj2TsNmEoU6c9+o0vqvAu5wcRuyfyNFgON1Jit3JtiMibTyJ1SpZXP/iOx+NGCue2FUKbKLYo02026imAyQMwSLu8SUHi8UQTcmJkA5gag8RmCoaWOke+GXkgMViSGTIsM+O7/APN/BJUNl0ZNaCG7SM+MTGYOTh6eajqY88fJJXYoCRM3OXCZXNTHAXdAHOy3wMybsbOxGpPBRvxTQLXKSVtts/U3zCCftQOyM85W1AUnfsf1MTPP/C4LylNHH+X258EZTxo9+gC7jQJWezgLlwUoC5cFs8AGcFw4WU7go3iyAQQhd0wtELumuiGQbhwplFQUyqS0Svs5W25rCsbmiAa4M2U+8hsNkppUk+ymPR0Ch9oUi+m5rTBIMFTSlPabbIw2HqVDoDHXRLY2Np6PLKW0GUcVVFUgVWAhgJtJ/FfjCrG2+0G843nkEo2lXdVc577uc4uJPE6eGXgiNm7I36jW6mC45wOCesajtnqLy5vSSv7GfZbsy7Ev+LVH9MGw4/svVMFs8NAtEQANLaLjY2zQym1oiALACE2LbKHNkcmPxql+wcYQXESNctVHVotaDutA6QiC6FBWf6JKGrbK/tXF93dtvMLiBkXMeBvBv9wcN6OBKQVNpA5GDxmOGZOfRWPaeDa8d4W4O0+qrFXs3TcfxP6BzoVeNr2acbQDV2qGE95uZOY1ytxSvEbSL8ml3CBDVaaPZqi3Jk8y0n5hEjZbB+WOUFM5xQKZSjQquFu6OX3Q9TYrpuJ5m59VezhW8R4/uo34Ll5LvlMOCl3soztjngPJQP2YRcSOn2V3qYUewhKmDHBFZWZeHG/RSKuIqMOnkn/Yz4OJrtp4h7mSQAGQJBIEScs/JZtTZgzi33VawlU0azXCxa4HyP2TlU0efmU8T09H1CAuXBSBacFk8wGco3KZ4Ubwss0gZy2xRtrtcSGuaSNAbx0UrEYhmmtMMoKZQ0FOql0Svs1C0FsrQzXAGeHyUkqLDGykBUeTsqh0bK8q/jBtreNPDtNvxu6DIL1KtUhpPAT6L557V7QdWxVZ5/VA4ANyCEFbKMa3Ypw9Hefx18h/hWzstgO/JzlJNnYcDvOmTw4ASVatgsgknMmY4A/haOa1keivHovuDp93wyXdVQYB/dHBS1Tp7HVebLstgRvv91FUB9/usqcyY4Cw5rmW6AHTOc/mhQ5Ar6Q5npPzS/EUoOWfGyc71408YysgMRQ72XXhZNiNT+xWwnifP5opjTxcRy3Sua7N24y4eGaxrpGh9wtgZBiG9cuHHohRTnKx5W/ZGYkTB8PGc7aLj4JDRMffguRkV1ZBvfmFGRZF4hns/shN33ZaAwWvSmQqRtnCFlTx+tlfnc1W+1+EgNdzhPxOmQ+RG4M+gAtOCRdle0ZxG/Tf/wBRgDg4CN9hO6SR+oGOsp84Jqdo8fJjlilxkQOCW7ZxG7TIGtj04I/E1Q0X1yCqO28XJSpv0W+Fh5S5vpCitiCHBzTDhcEZgjJXjC1N5jXfqa13/k0H6qhNpGo5rGjvPO6P92vgJPgvQKTA0BoyADR0AgH0Rx9lH+ptVFe9htBTKLDqVWro8B9mLBmsKxuaIBhh8lIo6GS7UWTsqh0Q46qG03k6Ar5uxlcPqvd+p5Pqvee3OP8AhYKqQb7pA8V4A1okEo412yrGM8K+4OQgiOJER9V6B2V2C5zfiVLN04kzn0VE2PQ+LXp0wJki3qT6r2hrQ1oaMmiB4JOeVaLscbZHuhoAH3S/aG1GUh3nXud0Xy1PNSY7Hhg4uOQSXDbKdWJdUsTnAn1m3kpNLcizHBydIV47tY7eO7Doi2gBGpymeCGw3a6oXQ/dtH4YJMakgz4claW7JoU2xuN4knyvKS7W7L4aqDuf0nX7zMjOjm+C1HLB6oq+CSVo3X7ZsAMkNiOuQyAQeD7UCrV/F3cz3SJ6T4JVV7I1ZgVGPAsD+E7oEixyN4gzlmi9n7CqU/xAnnGUWjmDKevjS0KcZlpAD2yDnPHWELRpbud7zPiSIU+BoEMvaI9FFiXQLafeZ6LCfoy7oxgsMrAREDXLkhcdtRjIm825rs4mGefSx081S+0GPJdFoznXh9EyMLYiUqLHWxTDfKeCGebyDbwKpdHbb2yJkcLTy6Lmptl5OZB5yE34mJ/3Efsu7B9kt7V0AcOOTwlWytsHe75zsTpbI9U67UgnCz/c2fGR+6yo8ZIE5KUbLF/Dmi6amKcYpta6kNd574MN6QrQ/aNQkxblmpaFVrmPYKbKbWPI3aY3WiQCHRxIUTsLuZn9+Cxttu9Gm4ZHyktv+gvxmPc4y8ZCABYDiY4niq9jahM91xng1x+QVhqAnSBM+f8AhWDst2k3D8GqTc9x2n+krsbTltm5zeGFwjf6KR2OwFR9Y1XU3gU2mJY5suqS0ASLw3ePkrozCP8A0P8A/Eq5fHHsrP5kcfVXRwtHheR5XzS5NFaoYN/6HeRU4wVT9DvKE/8A5gcVn8yOKckyW0xGNlVT+QjqQPqoatBzHQ4Qc/BWllUEJXt4D+mdZI9J+iUpPlTHSxpRtA9HJalbo5IbaGI3KbncAT5KXK6Y3DByaivZWO3+I+JhX0w0ut8gvEd6eRE2Xq3ZvHPrvqsddpkidOSq/bPsp8Amq0dxxvyJ6c1jFkp8ZHuZvEjiVR9Bv8Mdl71V9cizBujqV6DWqZ+SWdkNm/AwVJsQ5w33Zfmy9EbiHwp8j5SbN44VEV7QfP4jkcresZoGttf4bO6JJMNaM3OOQHu11LtB3s+qWYWgX1Abxe4zvwQ4prZVgdMA2xtgNBBD8TUbG+GbzaLC47oYI7z3bxAvnOQVSxW0ahc4OYWbuYbLHNMwWkx+Kxsb5r1Juw9ym5tMgsdZ9N4DgRY2IhwIgGWkGQqbj+zb2ue59WrUFRwfVY8kfEJeXS8s4lxMxIkp+CWOqB5MfIb/AAehPgNu1qcHeNRhAs67g05Fs38Lq7bI7Sh8XBBy19NOiq2265cGgUmMLfwlpOQtFxkjOyeELnTukRdzQNCJa9k6cQLo5YQasOGU0qkv7nouEpBwyHvklG2aRaeqsGAaA0Rb380l2/VEmFDhl+VGsi+ir4zFQ2PfiqntGrTvvG/GckR2l2id8sbpElVipSJkm8Xjh1Xq446s8nJl4+gwVaE3vykwmWFFE/ha3SIVfbW13bdbdEVhtN3uuNwcg7+0jQpjiLxZldUh/X2a1wBZZwy1B5IjG197Z3Sq1vMXMtPT6rjY+I3gidsYXdwVaP8AuU3T4kT6pL7SY7LSTo9VxW1W0629TYSx4AeGtcRbJ1gu94OvmNOSm7RbW/lcJUq6tY1jP9TgKbfK58FQOxfajfb8F577fwz+Zs/NDMrfL7EeHcoa9asuFfIpTVdvEgefNHvrSMrZz4rlmE1IidFGkeknwWzj/it2HpTU3nNGrQSY5jgosF/EVtZ7WUw4ue4NbIgS4wJM5XUtSiDIIkcElwHZltLGUqrTFNr95zeBAJbH+6FZj8mSXFskyeLhalJrey7sq4g60x4k/RTNbX1qM8A4rrD5Sp1era7Pn3Nr1/Imw2Oe3Mz6LmtiHPIk9FEVtoulrDFS5Lv/ALYZZ5zVP+iDaWSA22yaDxyKPp5ITaP/AE39CpM3ss8N1ki/2imdgcLAquPEgFWDHYBlak6nUEg2hJ9n4ptDDDi5xPqiti1HOpuquJIe+Gg5QNVHJt7PpPJj+UpMY1RAA0AA8AEtxRTbEAZpLjClmMYsxV9NPYWU7QeF/PT0W3vH0Q7nAXnqmLaofx+hmceNSP8ACS7TqlwMG0E2tpyuoqlY5A3GfBQVGk5nRdDEouxvyvoUjZ8v1ceF+P2Vj2XhRTALzfRoMAcSUNQpBot5oygy8n3zTJNyVAjV2x1TxZgGPeiU7TcSTfwRkwM+U89EsxRv6+X1S4QoVOdlC27hP6jjqQL8ogxGsgeaW4N+6IhpGocDdW3bWE3jqNPkq3UwJBIyM+4XoQlohliTldA42bP5nCmTvFgMzEgG+oBzPFGYjBteGNpsc3dgBxcNDfLXVE4Sg4WhM8Jh500XSyGPhxQ6QHsqlcniZ8evW6cbQw29hKzf7QR4Oao8NhoJTjD4XfBYBO/3Y6kKeT3YJKwj+Ku0t+hhW0zNN5fV3hkd0NY0dQXmy83psLSHNMOGRGis22aD9wNuWNLnBvAugOI8kkFOQn8uQ3Dh+KPAtvZ7tcHw2rAeNTkeauTMQHi15XjZpXsrR2Y7SbncqZSIdwmxB9D5qeeOtodKFl4+CuXUtEXQIcJBWn2CV2J5A1Gs+n+E24FNMFthrzDu670SqseCGe2UyGWeN/oTm8XFmXVP7LctjNVPD7RqUwd10gaG/gnWA28x5Ad3Dzy81dDyIy09HjZvCyY9raLBTyQmPb/Tf0PyRbDZQVRLSOqRl7D47pp/tHnO1Q40mASRf5p7sir/AMvSb+mUTg8HDXNdESYQ76DaQ3W9fPNR36PqfKyKUaX2M8Q+3gkG0H38Exq4uSRlp9j0STFVbmPPz9FhLYvCRPqk5eyoXM9/NdhvH3+65qP0GmqYipMjdTChc262+rrfU8ELiMRCYkButhTqrRcmB1KmwWMDjaYsq7QqHEVt38jBvHneGj3wVn2fg4Ejy8EJJIXdhDha3S8+YS3Fu1Ol+qZ1Dach1Sqq6en3QiYbsXYvL3Hgga+HDh5XU+0KpZUb+h1r6Eyu3sTkLW9ENCjHNG0o89FC1vj6FSOpZHhf0QYOAQwe/qn/AGUob2Jp8nT5NJSWlf5qz9iaf/MdGOPmQFgnz/jBiPa+zz+EDvH05qvYns78OLk89J5Beg1cPeR5oDE4IuFxYT4rlJop5Jo8+rYAHJxHql9Wk4cxGY+2avh2Qbkt3WcsygsXs7dFqf3W+ZqMqD+xW2HmkG1AZFgSI3hp5K0Yggiyou0NqmjTpyCHbzbcpurhgMRv0w9uWqVJVtCZd2cNsbqJ5goiuzVQwhdmujGiQVHWoWCk3Vt2SFGH2TbK2+6gQ153qZ43LeitdCuHtDmmQdVRKzJU+xNrmhUAN6brEcJyIW1J+yLNgT3HsfY2znefhGiABDm72d48irJWwzHi4kadDklGOwrafdaIadOeqzKLWx8fKjkgoVv/AAJca8xpkfOY8NEre++unzTHGNgW/wA5ZpXTuTMG89Y+iBRilRMGxn4KCqBl7nmpX+dp43Qr6kTOaMSrmQYh8C8+dkqrOLzGnL0AU+NxMmBbpmh31IaZyi48U5CZTsFpYr+We4xZ8X5tmx5XRFDtm7eA+C4tJ/E1wJ5ndiD5oKvX3pzI08DY+S5o0BcAR05rfFPsDloso26C0EGRoYjzB+SGftIfiNgeJAF+E6qvuxDgN21jIkTA8UFiKBqGXHedkN4ZDhyCKxoEputFo2hUD6Z4i48wZUNKtI0nh9kqwFF27BMjgEww7CJHp1QqgJ0xgzKfd+SlYfmFFRGXO67qCRFxPOFhjWwlnJW7sQz+s48Kfzd+yqFAK69gmy6u7TuNHkXH5oeyDyZfgzjfAF1DUfBvl+nioHVSLG4UWIreaw9jUmFirvXOmS7o0mzcZfP9ksw2J4omniYKy0GiZ+zWOPeAPuYWMphk7tgdAsGIQ1WqUKDZK6rKh37rhj1JuIpUdyJQFw8LpphdbqIaBSFDVpAgoh7YXAC5ITIfdldoktNJ5kt/DPDgjts05DTz+aqbS5jg5pggyFaGY349DeGYzHAhG7VEsoVNSRX8Uzunr8knBAt6fX1TvGssT7vZJajLgDLIjr88gsIsgzK9YwBEd2+nuNUuxOIib5DLmbgqepVLjMgW9SUn2hVLbi9pgn3qmRQ+9GfEETMEiYkHwkaqHf3t7rJ1tkgcRtBop5XtznoPeSjwu3mtu6m/eHvmncX6MLuhmMCT5RA9FutgnQc4Byy4WPG6U1e1BJsd0X0+6jp7dO8D8SY5/MI8ZG0ov2ho/CQMtb34+qGxDInSLRck3zXX/ER3bNbOp/ZaobXa8gVBBz3haYvBCOwvG0jeDAEEEcwZF5iEeKneHAwb6KN+H1zmDOnguGHQSSbSdOY6LL2JsbBlrea7Ay5z/lRYGqSwTE8kQUs1y0SUzHvmr72Cw+7h3OP56jj4CGj/ANV54yoSen0Nl61sbCfCoU6f6Wiepz9UTzvJleilYlxI3m348eqW4jEg5I3B1slFtDDgO3ogHXTx5o5IU7Q3xc7kuEvXRHRd9FK4w5a+PTa2Zn5rk4xpvfySSmydjlG8Enkp6JaRMrtsRogjNkbKUIhoWNiylAE2RBYO+nqpWOspC2UOKZnkgb5WjKlOVxuQjsNSXGIoxzRsF2qA54rQquYd9hII9eII1UhZGijPAoVZjlTJv5gVWnQ6jkeHKUurUbkaXbw1y53W3gsdvN6qasATOhvbO+XzQ6OenoTYtm7lebAcMyegVe2liO8QOGmn7Kx48WPvx8CPVVmowuMWGeUi45p0DfM5wuDBMu6358kwq7Ka5p3YB48LRbjmspCBBAGYup2V93PLlyXNuxsJ0JauzCJls8wPsl9fZrSRAm6seKxgz8tCeCRVce+SQG26SYOmsp0JNlPyxkqkgMbHGhLehj9lw7Zzxk+epB5XTClid6zgAdIsmNHDti4n3qFtyrsTNYqtKhPh9p1aYhzSW+YTCjjQQdMjGpJRmIYN0iJBHpmldMQR1tzjn4JdqQhK2PsI6OHCT6yUVOts0HQA3G5SR4eHG6mpmflPhJ6BLoXKVD3sns74tdoI7o77ujTLR4k+i9QBVd7HbL+FR3iO9U73Rsd0crXViC483LLlI8twlVO8I+fHTRVrBvT7BPVSJpBOJ2FTqDu9x3EZeIQjuzT2izmv5QW+Oqd0FM/JdLHF9oMPJyQ0mVF9HdMOBau20+BKsNSkHCHAEcChTsNv5XFvL8Q+6nlgf8Jfj82LX5qhaERvi0LWK2a+ndzQW/qafmCZUFN0JDTWmWQakrTG2FeCtYl4CHwdS6LrMlCwuJmEdIlTVKUreHpCFPuQgDoU1KEFDuw6bYqjqgiLoozL7Aq1KyjYYbEXEweR08CjYQlajH0XNAi7Aq9DuGbm+vLRIjs658P2+isrnzfVB18OZN4BBzvrlZaizvZXMVLScoGvU+qXjEwSJvGeltU72jTscoMjXOLpIcFBubTfrnHkE6Ksox0R1qhI0PmZ8feSANO8lvsBO20QBDrn9pPqtVKWsAjhw49Vu6HWhXhW3Ej3xTI1Q0XPh9VgYBfllwMnzQj2znl7K7sVLbDDimxB8Tpe1vJQ1ag3hwvYISbwTzvfIqWg3vXEnr5IcRL0NWPkC/QfRPey2y/jVAXD+mwyf7jmGfdIcOzeIHvqrbsbaApANAsPZ8UqcqQhpyPQsOUSCkez9tNdGcpvSrA5IRdohlFp7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4824" name="AutoShape 8" descr="data:image/jpeg;base64,/9j/4AAQSkZJRgABAQAAAQABAAD/2wCEAAkGBhQSERUUEhQVFBQWFxgVGBQUFxcUFxgXFBQXFBQUFRcXHSYeGBkjGRQXHy8gIycpLCwsFR4xNTAqNSYrLCkBCQoKDgwOGg8PGiwkHyQpLCwsKSkpKSwsLCwsLCwsLCwsLCwpLCwsLCksKSwsLCkpKSksLCksKSksLCwsKSwsKf/AABEIAL8A8AMBIgACEQEDEQH/xAAcAAACAgMBAQAAAAAAAAAAAAAEBQMGAAECBwj/xAA9EAABAwIDBQYEBAUCBwAAAAABAAIRAyEEMUEFElFhcQYigZGh8BOxwdEyQlLhBxQjYvFyghYkM1OSsuL/xAAaAQADAQEBAQAAAAAAAAAAAAABAwQCAAUG/8QAKxEAAgICAgICAgAFBQAAAAAAAAECEQMhEjEEQRNRImFCobHB0QUUMnGB/9oADAMBAAIRAxEAPwCxBiwsU4atFqjBYPuLRapS1ac2yAQUtUlILkhSUgjEMug6gpwo6AU4CoRNI5hbaLrcLbc0TI5wCLlCYAIpIl2NRtZK0SsSzR0CsLlpV3tJt4M/ptNzn9Ast0h2LE8suKI9tbaLyWMs35/sqvtB4HMot1UNEnPX7KndotvBpPySopzZ7uLEoKkbxe2GtdukwYnwSrFdq2tuDf8AZU3aWPfUeYJ5lBlvGSfNXRxL2SZPMSbUUPtodrqj8iY8ksobWqt3iHTMEySgSCV38Mx+6aopEMs85O7C6m16znTvGQNOGq4btiq2oKjXkOGRmc9DOYUFDDucd1gLnHINBLj0AzTbDdiMa8Ww7wP74p+jyCubiuwJ5JdWyx7A7ZYmqQ0CgY1qN3fkc1aKeIquu4UbH8m/1BmSqr2f/h9iadQPqGixmoLviGOQZN+pCvWEwlOizdBLv9QgDXdaBpnqossofwnqYOXH8kD4NjnTY8OX2IU1emB714qWrtMC2XIWHglWLxpJ4D1hI2xqN1ReQojaVxUqAId1eAtcTTo9HDVpzVIAsIVJ82DuC4cLKVwXJFl1BQIQpKS5LVJSC6IWw2gERChw6nCpXRM+zSwZrfv3zWNC6gDfBIiUNgwiFPPsfE2slalaLks0gXa+0Pg0y7XIdV582r8QuqkyN4hvXU/Rdds9vGpV+HTkkndaOeUoDbGMFGm2mD+Ft+uvqsNWe54uH44/tinb/aHckD04rz/aO0HVXRMk5lHbex5MzrYBS9m+yr6g33AgGYGp5qmCUFbD5EpOXxQ/9E9HByLZDLTq4rT8PuiYJOhPDiAr+Oy+6ws3bnvE+IhvRJK3Zl7i4tEwT4kECOSKypkb8elorOB2XVr1AxjS9xyaM7a8m8zAV62L/DmmyHYp++f+3TMMHJ9TN3+2OpVj2TsNmEoU6c9+o0vqvAu5wcRuyfyNFgON1Jit3JtiMibTyJ1SpZXP/iOx+NGCue2FUKbKLYo02026imAyQMwSLu8SUHi8UQTcmJkA5gag8RmCoaWOke+GXkgMViSGTIsM+O7/APN/BJUNl0ZNaCG7SM+MTGYOTh6eajqY88fJJXYoCRM3OXCZXNTHAXdAHOy3wMybsbOxGpPBRvxTQLXKSVtts/U3zCCftQOyM85W1AUnfsf1MTPP/C4LylNHH+X258EZTxo9+gC7jQJWezgLlwUoC5cFs8AGcFw4WU7go3iyAQQhd0wtELumuiGQbhwplFQUyqS0Svs5W25rCsbmiAa4M2U+8hsNkppUk+ymPR0Ch9oUi+m5rTBIMFTSlPabbIw2HqVDoDHXRLY2Np6PLKW0GUcVVFUgVWAhgJtJ/FfjCrG2+0G843nkEo2lXdVc577uc4uJPE6eGXgiNm7I36jW6mC45wOCesajtnqLy5vSSv7GfZbsy7Ev+LVH9MGw4/svVMFs8NAtEQANLaLjY2zQym1oiALACE2LbKHNkcmPxql+wcYQXESNctVHVotaDutA6QiC6FBWf6JKGrbK/tXF93dtvMLiBkXMeBvBv9wcN6OBKQVNpA5GDxmOGZOfRWPaeDa8d4W4O0+qrFXs3TcfxP6BzoVeNr2acbQDV2qGE95uZOY1ytxSvEbSL8ml3CBDVaaPZqi3Jk8y0n5hEjZbB+WOUFM5xQKZSjQquFu6OX3Q9TYrpuJ5m59VezhW8R4/uo34Ll5LvlMOCl3soztjngPJQP2YRcSOn2V3qYUewhKmDHBFZWZeHG/RSKuIqMOnkn/Yz4OJrtp4h7mSQAGQJBIEScs/JZtTZgzi33VawlU0azXCxa4HyP2TlU0efmU8T09H1CAuXBSBacFk8wGco3KZ4Ubwss0gZy2xRtrtcSGuaSNAbx0UrEYhmmtMMoKZQ0FOql0Svs1C0FsrQzXAGeHyUkqLDGykBUeTsqh0bK8q/jBtreNPDtNvxu6DIL1KtUhpPAT6L557V7QdWxVZ5/VA4ANyCEFbKMa3Ypw9Hefx18h/hWzstgO/JzlJNnYcDvOmTw4ASVatgsgknMmY4A/haOa1keivHovuDp93wyXdVQYB/dHBS1Tp7HVebLstgRvv91FUB9/usqcyY4Cw5rmW6AHTOc/mhQ5Ar6Q5npPzS/EUoOWfGyc71408YysgMRQ72XXhZNiNT+xWwnifP5opjTxcRy3Sua7N24y4eGaxrpGh9wtgZBiG9cuHHohRTnKx5W/ZGYkTB8PGc7aLj4JDRMffguRkV1ZBvfmFGRZF4hns/shN33ZaAwWvSmQqRtnCFlTx+tlfnc1W+1+EgNdzhPxOmQ+RG4M+gAtOCRdle0ZxG/Tf/wBRgDg4CN9hO6SR+oGOsp84Jqdo8fJjlilxkQOCW7ZxG7TIGtj04I/E1Q0X1yCqO28XJSpv0W+Fh5S5vpCitiCHBzTDhcEZgjJXjC1N5jXfqa13/k0H6qhNpGo5rGjvPO6P92vgJPgvQKTA0BoyADR0AgH0Rx9lH+ptVFe9htBTKLDqVWro8B9mLBmsKxuaIBhh8lIo6GS7UWTsqh0Q46qG03k6Ar5uxlcPqvd+p5Pqvee3OP8AhYKqQb7pA8V4A1okEo412yrGM8K+4OQgiOJER9V6B2V2C5zfiVLN04kzn0VE2PQ+LXp0wJki3qT6r2hrQ1oaMmiB4JOeVaLscbZHuhoAH3S/aG1GUh3nXud0Xy1PNSY7Hhg4uOQSXDbKdWJdUsTnAn1m3kpNLcizHBydIV47tY7eO7Doi2gBGpymeCGw3a6oXQ/dtH4YJMakgz4claW7JoU2xuN4knyvKS7W7L4aqDuf0nX7zMjOjm+C1HLB6oq+CSVo3X7ZsAMkNiOuQyAQeD7UCrV/F3cz3SJ6T4JVV7I1ZgVGPAsD+E7oEixyN4gzlmi9n7CqU/xAnnGUWjmDKevjS0KcZlpAD2yDnPHWELRpbud7zPiSIU+BoEMvaI9FFiXQLafeZ6LCfoy7oxgsMrAREDXLkhcdtRjIm825rs4mGefSx081S+0GPJdFoznXh9EyMLYiUqLHWxTDfKeCGebyDbwKpdHbb2yJkcLTy6Lmptl5OZB5yE34mJ/3Efsu7B9kt7V0AcOOTwlWytsHe75zsTpbI9U67UgnCz/c2fGR+6yo8ZIE5KUbLF/Dmi6amKcYpta6kNd574MN6QrQ/aNQkxblmpaFVrmPYKbKbWPI3aY3WiQCHRxIUTsLuZn9+Cxttu9Gm4ZHyktv+gvxmPc4y8ZCABYDiY4niq9jahM91xng1x+QVhqAnSBM+f8AhWDst2k3D8GqTc9x2n+krsbTltm5zeGFwjf6KR2OwFR9Y1XU3gU2mJY5suqS0ASLw3ePkrozCP8A0P8A/Eq5fHHsrP5kcfVXRwtHheR5XzS5NFaoYN/6HeRU4wVT9DvKE/8A5gcVn8yOKckyW0xGNlVT+QjqQPqoatBzHQ4Qc/BWllUEJXt4D+mdZI9J+iUpPlTHSxpRtA9HJalbo5IbaGI3KbncAT5KXK6Y3DByaivZWO3+I+JhX0w0ut8gvEd6eRE2Xq3ZvHPrvqsddpkidOSq/bPsp8Amq0dxxvyJ6c1jFkp8ZHuZvEjiVR9Bv8Mdl71V9cizBujqV6DWqZ+SWdkNm/AwVJsQ5w33Zfmy9EbiHwp8j5SbN44VEV7QfP4jkcresZoGttf4bO6JJMNaM3OOQHu11LtB3s+qWYWgX1Abxe4zvwQ4prZVgdMA2xtgNBBD8TUbG+GbzaLC47oYI7z3bxAvnOQVSxW0ahc4OYWbuYbLHNMwWkx+Kxsb5r1Juw9ym5tMgsdZ9N4DgRY2IhwIgGWkGQqbj+zb2ue59WrUFRwfVY8kfEJeXS8s4lxMxIkp+CWOqB5MfIb/AAehPgNu1qcHeNRhAs67g05Fs38Lq7bI7Sh8XBBy19NOiq2265cGgUmMLfwlpOQtFxkjOyeELnTukRdzQNCJa9k6cQLo5YQasOGU0qkv7nouEpBwyHvklG2aRaeqsGAaA0Rb380l2/VEmFDhl+VGsi+ir4zFQ2PfiqntGrTvvG/GckR2l2id8sbpElVipSJkm8Xjh1Xq446s8nJl4+gwVaE3vykwmWFFE/ha3SIVfbW13bdbdEVhtN3uuNwcg7+0jQpjiLxZldUh/X2a1wBZZwy1B5IjG197Z3Sq1vMXMtPT6rjY+I3gidsYXdwVaP8AuU3T4kT6pL7SY7LSTo9VxW1W0629TYSx4AeGtcRbJ1gu94OvmNOSm7RbW/lcJUq6tY1jP9TgKbfK58FQOxfajfb8F577fwz+Zs/NDMrfL7EeHcoa9asuFfIpTVdvEgefNHvrSMrZz4rlmE1IidFGkeknwWzj/it2HpTU3nNGrQSY5jgosF/EVtZ7WUw4ue4NbIgS4wJM5XUtSiDIIkcElwHZltLGUqrTFNr95zeBAJbH+6FZj8mSXFskyeLhalJrey7sq4g60x4k/RTNbX1qM8A4rrD5Sp1era7Pn3Nr1/Imw2Oe3Mz6LmtiHPIk9FEVtoulrDFS5Lv/ALYZZ5zVP+iDaWSA22yaDxyKPp5ITaP/AE39CpM3ss8N1ki/2imdgcLAquPEgFWDHYBlak6nUEg2hJ9n4ptDDDi5xPqiti1HOpuquJIe+Gg5QNVHJt7PpPJj+UpMY1RAA0AA8AEtxRTbEAZpLjClmMYsxV9NPYWU7QeF/PT0W3vH0Q7nAXnqmLaofx+hmceNSP8ACS7TqlwMG0E2tpyuoqlY5A3GfBQVGk5nRdDEouxvyvoUjZ8v1ceF+P2Vj2XhRTALzfRoMAcSUNQpBot5oygy8n3zTJNyVAjV2x1TxZgGPeiU7TcSTfwRkwM+U89EsxRv6+X1S4QoVOdlC27hP6jjqQL8ogxGsgeaW4N+6IhpGocDdW3bWE3jqNPkq3UwJBIyM+4XoQlohliTldA42bP5nCmTvFgMzEgG+oBzPFGYjBteGNpsc3dgBxcNDfLXVE4Sg4WhM8Jh500XSyGPhxQ6QHsqlcniZ8evW6cbQw29hKzf7QR4Oao8NhoJTjD4XfBYBO/3Y6kKeT3YJKwj+Ku0t+hhW0zNN5fV3hkd0NY0dQXmy83psLSHNMOGRGis22aD9wNuWNLnBvAugOI8kkFOQn8uQ3Dh+KPAtvZ7tcHw2rAeNTkeauTMQHi15XjZpXsrR2Y7SbncqZSIdwmxB9D5qeeOtodKFl4+CuXUtEXQIcJBWn2CV2J5A1Gs+n+E24FNMFthrzDu670SqseCGe2UyGWeN/oTm8XFmXVP7LctjNVPD7RqUwd10gaG/gnWA28x5Ad3Dzy81dDyIy09HjZvCyY9raLBTyQmPb/Tf0PyRbDZQVRLSOqRl7D47pp/tHnO1Q40mASRf5p7sir/AMvSb+mUTg8HDXNdESYQ76DaQ3W9fPNR36PqfKyKUaX2M8Q+3gkG0H38Exq4uSRlp9j0STFVbmPPz9FhLYvCRPqk5eyoXM9/NdhvH3+65qP0GmqYipMjdTChc262+rrfU8ELiMRCYkButhTqrRcmB1KmwWMDjaYsq7QqHEVt38jBvHneGj3wVn2fg4Ejy8EJJIXdhDha3S8+YS3Fu1Ol+qZ1Dach1Sqq6en3QiYbsXYvL3Hgga+HDh5XU+0KpZUb+h1r6Eyu3sTkLW9ENCjHNG0o89FC1vj6FSOpZHhf0QYOAQwe/qn/AGUob2Jp8nT5NJSWlf5qz9iaf/MdGOPmQFgnz/jBiPa+zz+EDvH05qvYns78OLk89J5Beg1cPeR5oDE4IuFxYT4rlJop5Jo8+rYAHJxHql9Wk4cxGY+2avh2Qbkt3WcsygsXs7dFqf3W+ZqMqD+xW2HmkG1AZFgSI3hp5K0Yggiyou0NqmjTpyCHbzbcpurhgMRv0w9uWqVJVtCZd2cNsbqJ5goiuzVQwhdmujGiQVHWoWCk3Vt2SFGH2TbK2+6gQ153qZ43LeitdCuHtDmmQdVRKzJU+xNrmhUAN6brEcJyIW1J+yLNgT3HsfY2znefhGiABDm72d48irJWwzHi4kadDklGOwrafdaIadOeqzKLWx8fKjkgoVv/AAJca8xpkfOY8NEre++unzTHGNgW/wA5ZpXTuTMG89Y+iBRilRMGxn4KCqBl7nmpX+dp43Qr6kTOaMSrmQYh8C8+dkqrOLzGnL0AU+NxMmBbpmh31IaZyi48U5CZTsFpYr+We4xZ8X5tmx5XRFDtm7eA+C4tJ/E1wJ5ndiD5oKvX3pzI08DY+S5o0BcAR05rfFPsDloso26C0EGRoYjzB+SGftIfiNgeJAF+E6qvuxDgN21jIkTA8UFiKBqGXHedkN4ZDhyCKxoEputFo2hUD6Z4i48wZUNKtI0nh9kqwFF27BMjgEww7CJHp1QqgJ0xgzKfd+SlYfmFFRGXO67qCRFxPOFhjWwlnJW7sQz+s48Kfzd+yqFAK69gmy6u7TuNHkXH5oeyDyZfgzjfAF1DUfBvl+nioHVSLG4UWIreaw9jUmFirvXOmS7o0mzcZfP9ksw2J4omniYKy0GiZ+zWOPeAPuYWMphk7tgdAsGIQ1WqUKDZK6rKh37rhj1JuIpUdyJQFw8LpphdbqIaBSFDVpAgoh7YXAC5ITIfdldoktNJ5kt/DPDgjts05DTz+aqbS5jg5pggyFaGY349DeGYzHAhG7VEsoVNSRX8Uzunr8knBAt6fX1TvGssT7vZJajLgDLIjr88gsIsgzK9YwBEd2+nuNUuxOIib5DLmbgqepVLjMgW9SUn2hVLbi9pgn3qmRQ+9GfEETMEiYkHwkaqHf3t7rJ1tkgcRtBop5XtznoPeSjwu3mtu6m/eHvmncX6MLuhmMCT5RA9FutgnQc4Byy4WPG6U1e1BJsd0X0+6jp7dO8D8SY5/MI8ZG0ov2ho/CQMtb34+qGxDInSLRck3zXX/ER3bNbOp/ZaobXa8gVBBz3haYvBCOwvG0jeDAEEEcwZF5iEeKneHAwb6KN+H1zmDOnguGHQSSbSdOY6LL2JsbBlrea7Ay5z/lRYGqSwTE8kQUs1y0SUzHvmr72Cw+7h3OP56jj4CGj/ANV54yoSen0Nl61sbCfCoU6f6Wiepz9UTzvJleilYlxI3m348eqW4jEg5I3B1slFtDDgO3ogHXTx5o5IU7Q3xc7kuEvXRHRd9FK4w5a+PTa2Zn5rk4xpvfySSmydjlG8Enkp6JaRMrtsRogjNkbKUIhoWNiylAE2RBYO+nqpWOspC2UOKZnkgb5WjKlOVxuQjsNSXGIoxzRsF2qA54rQquYd9hII9eII1UhZGijPAoVZjlTJv5gVWnQ6jkeHKUurUbkaXbw1y53W3gsdvN6qasATOhvbO+XzQ6OenoTYtm7lebAcMyegVe2liO8QOGmn7Kx48WPvx8CPVVmowuMWGeUi45p0DfM5wuDBMu6358kwq7Ka5p3YB48LRbjmspCBBAGYup2V93PLlyXNuxsJ0JauzCJls8wPsl9fZrSRAm6seKxgz8tCeCRVce+SQG26SYOmsp0JNlPyxkqkgMbHGhLehj9lw7Zzxk+epB5XTClid6zgAdIsmNHDti4n3qFtyrsTNYqtKhPh9p1aYhzSW+YTCjjQQdMjGpJRmIYN0iJBHpmldMQR1tzjn4JdqQhK2PsI6OHCT6yUVOts0HQA3G5SR4eHG6mpmflPhJ6BLoXKVD3sns74tdoI7o77ujTLR4k+i9QBVd7HbL+FR3iO9U73Rsd0crXViC483LLlI8twlVO8I+fHTRVrBvT7BPVSJpBOJ2FTqDu9x3EZeIQjuzT2izmv5QW+Oqd0FM/JdLHF9oMPJyQ0mVF9HdMOBau20+BKsNSkHCHAEcChTsNv5XFvL8Q+6nlgf8Jfj82LX5qhaERvi0LWK2a+ndzQW/qafmCZUFN0JDTWmWQakrTG2FeCtYl4CHwdS6LrMlCwuJmEdIlTVKUreHpCFPuQgDoU1KEFDuw6bYqjqgiLoozL7Aq1KyjYYbEXEweR08CjYQlajH0XNAi7Aq9DuGbm+vLRIjs658P2+isrnzfVB18OZN4BBzvrlZaizvZXMVLScoGvU+qXjEwSJvGeltU72jTscoMjXOLpIcFBubTfrnHkE6Ksox0R1qhI0PmZ8feSANO8lvsBO20QBDrn9pPqtVKWsAjhw49Vu6HWhXhW3Ej3xTI1Q0XPh9VgYBfllwMnzQj2znl7K7sVLbDDimxB8Tpe1vJQ1ag3hwvYISbwTzvfIqWg3vXEnr5IcRL0NWPkC/QfRPey2y/jVAXD+mwyf7jmGfdIcOzeIHvqrbsbaApANAsPZ8UqcqQhpyPQsOUSCkez9tNdGcpvSrA5IRdohlFp7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4826" name="Picture 10" descr="https://encrypted-tbn0.google.com/images?q=tbn:ANd9GcQtn4-akWa-1Z44yTFxSP8B8WeaTjUNLSobPqITpT1e_D6c0U-g0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5200"/>
            <a:ext cx="4476158" cy="3352800"/>
          </a:xfrm>
          <a:prstGeom prst="rect">
            <a:avLst/>
          </a:prstGeom>
          <a:noFill/>
        </p:spPr>
      </p:pic>
      <p:pic>
        <p:nvPicPr>
          <p:cNvPr id="11" name="Picture 11" descr="anisocoriaal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1037" y="1905000"/>
            <a:ext cx="465296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1765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758843" y="457200"/>
            <a:ext cx="7620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800" b="1" dirty="0" smtClean="0"/>
              <a:t>EVALUACIÓN  PRIMARIA Y SECUNDARIA</a:t>
            </a:r>
          </a:p>
          <a:p>
            <a:pPr algn="ctr"/>
            <a:endParaRPr lang="es-CL" sz="2800" b="1" dirty="0" smtClean="0"/>
          </a:p>
          <a:p>
            <a:pPr algn="ctr"/>
            <a:r>
              <a:rPr lang="es-CL" sz="2800" b="1" dirty="0" smtClean="0"/>
              <a:t>EXPOSICIÓN CON CONTROL DE HIPOTERMIA </a:t>
            </a:r>
          </a:p>
          <a:p>
            <a:pPr algn="ctr"/>
            <a:endParaRPr lang="es-CL" sz="2800" dirty="0" smtClean="0">
              <a:solidFill>
                <a:schemeClr val="bg1"/>
              </a:solidFill>
            </a:endParaRPr>
          </a:p>
          <a:p>
            <a:pPr algn="ctr"/>
            <a:endParaRPr lang="es-CL" sz="2800" dirty="0">
              <a:solidFill>
                <a:schemeClr val="bg1"/>
              </a:solidFill>
            </a:endParaRPr>
          </a:p>
          <a:p>
            <a:endParaRPr lang="es-CL" sz="2800" dirty="0"/>
          </a:p>
        </p:txBody>
      </p:sp>
      <p:sp>
        <p:nvSpPr>
          <p:cNvPr id="5" name="4 Rectángulo"/>
          <p:cNvSpPr/>
          <p:nvPr/>
        </p:nvSpPr>
        <p:spPr>
          <a:xfrm>
            <a:off x="24956" y="1796028"/>
            <a:ext cx="260282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s-CL" sz="138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    </a:t>
            </a:r>
            <a:endParaRPr lang="es-ES" sz="138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6872" name="Picture 8" descr="http://www.lifemedicalsupplier.com/images/320b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580112" y="2060848"/>
            <a:ext cx="4114800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645840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/>
              <a:t>EVALUACION PRIMARIA</a:t>
            </a:r>
            <a:endParaRPr lang="es-C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r>
              <a:rPr lang="es-CL" b="1" dirty="0" smtClean="0"/>
              <a:t>EL PACIENTE ESTA ESTABLE?/</a:t>
            </a:r>
          </a:p>
          <a:p>
            <a:pPr marL="0" indent="0">
              <a:buNone/>
            </a:pPr>
            <a:r>
              <a:rPr lang="es-CL" b="1" dirty="0" smtClean="0"/>
              <a:t>PACIENTE GRAVE?</a:t>
            </a:r>
          </a:p>
          <a:p>
            <a:endParaRPr lang="es-CL" dirty="0" smtClean="0"/>
          </a:p>
          <a:p>
            <a:r>
              <a:rPr lang="es-CL" b="1" dirty="0" smtClean="0"/>
              <a:t>DEBO PEDIR AYUDA?, LO TOMO Y CORRO?</a:t>
            </a:r>
          </a:p>
          <a:p>
            <a:endParaRPr lang="es-CL" dirty="0" smtClean="0"/>
          </a:p>
          <a:p>
            <a:r>
              <a:rPr lang="es-CL" b="1" dirty="0" smtClean="0"/>
              <a:t>PUEDO ACTUAR EN EL LUGAR?</a:t>
            </a:r>
          </a:p>
          <a:p>
            <a:endParaRPr lang="es-CL" dirty="0" smtClean="0"/>
          </a:p>
          <a:p>
            <a:r>
              <a:rPr lang="es-CL" b="1" dirty="0" smtClean="0"/>
              <a:t>PUEDO SEGUIR EVALUANDO? / TOMAR Y CORRER (SCOOP AND RUN)</a:t>
            </a:r>
            <a:endParaRPr lang="es-CL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609600" y="2286000"/>
            <a:ext cx="8305800" cy="1981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9009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s-ES_tradnl" altLang="es-ES" b="1" dirty="0"/>
          </a:p>
          <a:p>
            <a:pPr algn="ctr">
              <a:buFontTx/>
              <a:buNone/>
            </a:pPr>
            <a:r>
              <a:rPr lang="es-ES_tradnl" altLang="es-ES" b="1" dirty="0"/>
              <a:t>  EXPLORACIÓN FÍSICA </a:t>
            </a:r>
          </a:p>
          <a:p>
            <a:pPr algn="ctr">
              <a:buFontTx/>
              <a:buNone/>
            </a:pPr>
            <a:r>
              <a:rPr lang="es-ES_tradnl" altLang="es-ES" b="1" dirty="0"/>
              <a:t>  SISTEMÁTICA SEGMENTARIA </a:t>
            </a:r>
          </a:p>
          <a:p>
            <a:pPr algn="ctr">
              <a:buFontTx/>
              <a:buNone/>
            </a:pPr>
            <a:r>
              <a:rPr lang="es-ES_tradnl" altLang="es-ES" b="1" dirty="0"/>
              <a:t>  CÉFALO CAUDAL QUE INCLUYE </a:t>
            </a:r>
          </a:p>
          <a:p>
            <a:pPr algn="ctr">
              <a:buFontTx/>
              <a:buNone/>
            </a:pPr>
            <a:r>
              <a:rPr lang="es-ES_tradnl" altLang="es-ES" b="1" dirty="0"/>
              <a:t>  S.V. Y EXAMEN NEUROLÓGICO </a:t>
            </a:r>
          </a:p>
          <a:p>
            <a:pPr algn="ctr">
              <a:buFontTx/>
              <a:buNone/>
            </a:pPr>
            <a:r>
              <a:rPr lang="es-ES_tradnl" altLang="es-ES" b="1" dirty="0"/>
              <a:t>  EXAHUSTIVO.</a:t>
            </a:r>
            <a:endParaRPr lang="es-ES_tradnl" altLang="es-ES" dirty="0"/>
          </a:p>
        </p:txBody>
      </p:sp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381000" y="304800"/>
            <a:ext cx="6896100" cy="914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</p:spTree>
    <p:extLst>
      <p:ext uri="{BB962C8B-B14F-4D97-AF65-F5344CB8AC3E}">
        <p14:creationId xmlns:p14="http://schemas.microsoft.com/office/powerpoint/2010/main" val="23115609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 advAuto="0"/>
      <p:bldP spid="3072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endParaRPr lang="es-ES_tradnl" altLang="es-ES" b="1" dirty="0"/>
          </a:p>
          <a:p>
            <a:r>
              <a:rPr lang="es-ES_tradnl" altLang="es-ES" b="1" dirty="0"/>
              <a:t>BUSCAR Y DESCARTAR LESIONES ESPECÍFICAS ( I. DE SOSPECHA)</a:t>
            </a:r>
          </a:p>
          <a:p>
            <a:endParaRPr lang="es-ES_tradnl" altLang="es-ES" b="1" dirty="0"/>
          </a:p>
          <a:p>
            <a:r>
              <a:rPr lang="es-ES_tradnl" altLang="es-ES" b="1" dirty="0"/>
              <a:t>OBTENER </a:t>
            </a:r>
            <a:r>
              <a:rPr lang="es-ES_tradnl" altLang="es-ES" sz="4800" b="1" dirty="0"/>
              <a:t>MÁS</a:t>
            </a:r>
            <a:r>
              <a:rPr lang="es-ES_tradnl" altLang="es-ES" b="1" dirty="0"/>
              <a:t> INFORMACION </a:t>
            </a:r>
            <a:r>
              <a:rPr lang="es-ES_tradnl" altLang="es-ES" b="1" dirty="0">
                <a:solidFill>
                  <a:schemeClr val="bg1"/>
                </a:solidFill>
              </a:rPr>
              <a:t>.</a:t>
            </a:r>
            <a:endParaRPr lang="es-ES_tradnl" altLang="es-ES" dirty="0">
              <a:solidFill>
                <a:schemeClr val="bg1"/>
              </a:solidFill>
            </a:endParaRPr>
          </a:p>
        </p:txBody>
      </p:sp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685800" y="381000"/>
            <a:ext cx="6896100" cy="8763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</p:spTree>
    <p:extLst>
      <p:ext uri="{BB962C8B-B14F-4D97-AF65-F5344CB8AC3E}">
        <p14:creationId xmlns:p14="http://schemas.microsoft.com/office/powerpoint/2010/main" val="117611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 advAuto="0"/>
      <p:bldP spid="3174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5257800"/>
          </a:xfrm>
        </p:spPr>
        <p:txBody>
          <a:bodyPr/>
          <a:lstStyle/>
          <a:p>
            <a:r>
              <a:rPr lang="es-ES_tradnl" altLang="es-ES" b="1" dirty="0"/>
              <a:t>CABEZA: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CRÁNEO Y CARA</a:t>
            </a:r>
          </a:p>
          <a:p>
            <a:pPr>
              <a:buFontTx/>
              <a:buNone/>
            </a:pPr>
            <a:r>
              <a:rPr lang="es-ES_tradnl" altLang="es-ES" b="1" dirty="0"/>
              <a:t>  SIGNOS DE FX. BASE DE CRÁNEO                                      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SANGRAMIENTOS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PERDIDA DE L.C.R.</a:t>
            </a:r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            EVITAR SONDAS NG.    </a:t>
            </a:r>
          </a:p>
        </p:txBody>
      </p:sp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685800" y="3810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</p:spTree>
    <p:extLst>
      <p:ext uri="{BB962C8B-B14F-4D97-AF65-F5344CB8AC3E}">
        <p14:creationId xmlns:p14="http://schemas.microsoft.com/office/powerpoint/2010/main" val="21725895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 advAuto="0"/>
      <p:bldP spid="337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52536" y="260648"/>
            <a:ext cx="822960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Evaluación Primaria y Secundaria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 smtClean="0"/>
              <a:t>GARANTICE SEGURIDAD</a:t>
            </a:r>
            <a:endParaRPr lang="es-CL" b="1" dirty="0"/>
          </a:p>
        </p:txBody>
      </p:sp>
      <p:pic>
        <p:nvPicPr>
          <p:cNvPr id="8" name="5 Imagen" descr="542924_3917660662967_1323013412_3669757_1809705691_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133600"/>
            <a:ext cx="5715000" cy="379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69635" name="WordArt 3"/>
          <p:cNvSpPr>
            <a:spLocks noChangeArrowheads="1" noChangeShapeType="1" noTextEdit="1"/>
          </p:cNvSpPr>
          <p:nvPr/>
        </p:nvSpPr>
        <p:spPr bwMode="auto">
          <a:xfrm>
            <a:off x="685800" y="1524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69637" name="Picture 5" descr="C:\Mis documentos\Imágenes Diapos\Eva 2ª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371600"/>
            <a:ext cx="3473450" cy="21463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8" name="Picture 6" descr="C:\Mis documentos\Imágenes Diapos\Eva 2ª 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962400"/>
            <a:ext cx="3838575" cy="21971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9" name="Picture 7" descr="C:\Mis documentos\Imágenes Diapos\Eva 2ª 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371600"/>
            <a:ext cx="3632200" cy="211931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19330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r>
              <a:rPr lang="es-ES_tradnl" altLang="es-ES" b="1" dirty="0"/>
              <a:t>CUELLO :</a:t>
            </a:r>
          </a:p>
          <a:p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dirty="0"/>
              <a:t>                 </a:t>
            </a:r>
            <a:r>
              <a:rPr lang="es-ES_tradnl" altLang="es-ES" b="1" dirty="0"/>
              <a:t>COLUMNA CERVICAL</a:t>
            </a:r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          LARINGE Y TRÁQUEA</a:t>
            </a:r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              YUGULARES</a:t>
            </a:r>
          </a:p>
          <a:p>
            <a:pPr>
              <a:buFontTx/>
              <a:buNone/>
            </a:pPr>
            <a:endParaRPr lang="es-ES_tradnl" altLang="es-ES" b="1" dirty="0"/>
          </a:p>
        </p:txBody>
      </p:sp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</p:spTree>
    <p:extLst>
      <p:ext uri="{BB962C8B-B14F-4D97-AF65-F5344CB8AC3E}">
        <p14:creationId xmlns:p14="http://schemas.microsoft.com/office/powerpoint/2010/main" val="294218586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 advAuto="0"/>
      <p:bldP spid="3482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60419" name="WordArt 3"/>
          <p:cNvSpPr>
            <a:spLocks noChangeArrowheads="1" noChangeShapeType="1" noTextEdit="1"/>
          </p:cNvSpPr>
          <p:nvPr/>
        </p:nvSpPr>
        <p:spPr bwMode="auto">
          <a:xfrm>
            <a:off x="685800" y="3810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60422" name="Picture 6" descr="C:\Mis documentos\Imágenes Diapos\Eva 2ª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95463"/>
            <a:ext cx="4095750" cy="201453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3" name="Picture 7" descr="C:\Mis documentos\Imágenes Diapos\Eva 2ª 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38" y="4038600"/>
            <a:ext cx="4081462" cy="211931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5939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7772400" cy="4876800"/>
          </a:xfrm>
        </p:spPr>
        <p:txBody>
          <a:bodyPr/>
          <a:lstStyle/>
          <a:p>
            <a:r>
              <a:rPr lang="es-ES_tradnl" altLang="es-ES" b="1" dirty="0"/>
              <a:t>TÓRAX :</a:t>
            </a:r>
          </a:p>
          <a:p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ASIMETRÍAS : FX ESTERNAL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       FX CLAVICULAR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       TÓRAX VOLANTE</a:t>
            </a:r>
          </a:p>
          <a:p>
            <a:pPr>
              <a:buFontTx/>
              <a:buNone/>
            </a:pPr>
            <a:r>
              <a:rPr lang="es-ES_tradnl" altLang="es-ES" b="1" dirty="0"/>
              <a:t>          EX. PULMONAR COMPLETO</a:t>
            </a:r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        MONITORIZACIÓN E.C.G.</a:t>
            </a:r>
          </a:p>
        </p:txBody>
      </p:sp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</p:spTree>
    <p:extLst>
      <p:ext uri="{BB962C8B-B14F-4D97-AF65-F5344CB8AC3E}">
        <p14:creationId xmlns:p14="http://schemas.microsoft.com/office/powerpoint/2010/main" val="280381652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 advAuto="0"/>
      <p:bldP spid="3584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70659" name="WordArt 3"/>
          <p:cNvSpPr>
            <a:spLocks noChangeArrowheads="1" noChangeShapeType="1" noTextEdit="1"/>
          </p:cNvSpPr>
          <p:nvPr/>
        </p:nvSpPr>
        <p:spPr bwMode="auto">
          <a:xfrm>
            <a:off x="10287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70661" name="Picture 5" descr="C:\Mis documentos\Imágenes Diapos\Eva 2ª 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" y="1676400"/>
            <a:ext cx="3032125" cy="201612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2" name="Picture 6" descr="C:\Mis documentos\Imágenes Diapos\Eva 2ª 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13" y="1676400"/>
            <a:ext cx="3165475" cy="201612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3" name="Picture 7" descr="C:\Mis documentos\Imágenes Diapos\Eva 2ª 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575" y="4114800"/>
            <a:ext cx="3273425" cy="196215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48227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62466" name="WordArt 2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62468" name="Picture 4" descr="C:\Mis documentos\Imágenes Diapos\RS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63" y="1676400"/>
            <a:ext cx="5297487" cy="442595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6202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altLang="es-ES" b="1" dirty="0"/>
              <a:t>ABDÓMEN :</a:t>
            </a:r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      INSPECCIÓN </a:t>
            </a:r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      PALPACIÓN POR CUADRANTE</a:t>
            </a:r>
          </a:p>
        </p:txBody>
      </p:sp>
      <p:sp>
        <p:nvSpPr>
          <p:cNvPr id="36868" name="WordArt 4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</p:spTree>
    <p:extLst>
      <p:ext uri="{BB962C8B-B14F-4D97-AF65-F5344CB8AC3E}">
        <p14:creationId xmlns:p14="http://schemas.microsoft.com/office/powerpoint/2010/main" val="26499265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 advAuto="0"/>
      <p:bldP spid="3686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63491" name="WordArt 3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447800"/>
            <a:ext cx="4438650" cy="484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494" name="Line 6"/>
          <p:cNvSpPr>
            <a:spLocks noChangeShapeType="1"/>
          </p:cNvSpPr>
          <p:nvPr/>
        </p:nvSpPr>
        <p:spPr bwMode="auto">
          <a:xfrm flipH="1">
            <a:off x="3581400" y="2057400"/>
            <a:ext cx="0" cy="4267200"/>
          </a:xfrm>
          <a:prstGeom prst="line">
            <a:avLst/>
          </a:prstGeom>
          <a:noFill/>
          <a:ln w="762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3495" name="Line 7"/>
          <p:cNvSpPr>
            <a:spLocks noChangeShapeType="1"/>
          </p:cNvSpPr>
          <p:nvPr/>
        </p:nvSpPr>
        <p:spPr bwMode="auto">
          <a:xfrm>
            <a:off x="5486400" y="2057400"/>
            <a:ext cx="0" cy="4267200"/>
          </a:xfrm>
          <a:prstGeom prst="line">
            <a:avLst/>
          </a:prstGeom>
          <a:noFill/>
          <a:ln w="762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>
            <a:off x="2286000" y="3429000"/>
            <a:ext cx="4438650" cy="0"/>
          </a:xfrm>
          <a:prstGeom prst="line">
            <a:avLst/>
          </a:prstGeom>
          <a:noFill/>
          <a:ln w="762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3497" name="Line 9"/>
          <p:cNvSpPr>
            <a:spLocks noChangeShapeType="1"/>
          </p:cNvSpPr>
          <p:nvPr/>
        </p:nvSpPr>
        <p:spPr bwMode="auto">
          <a:xfrm flipV="1">
            <a:off x="2286000" y="4572000"/>
            <a:ext cx="4438650" cy="0"/>
          </a:xfrm>
          <a:prstGeom prst="line">
            <a:avLst/>
          </a:prstGeom>
          <a:noFill/>
          <a:ln w="762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87370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nimBg="1"/>
      <p:bldP spid="63494" grpId="0" animBg="1"/>
      <p:bldP spid="63495" grpId="0" animBg="1"/>
      <p:bldP spid="63496" grpId="0" animBg="1"/>
      <p:bldP spid="6349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71682" name="WordArt 2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71688" name="Picture 8" descr="C:\Mis documentos\Imágenes Diapos\Eva 2ª 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16150"/>
            <a:ext cx="4705350" cy="387985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1995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r>
              <a:rPr lang="es-ES_tradnl" altLang="es-ES" b="1" dirty="0"/>
              <a:t>PELVIS : </a:t>
            </a:r>
          </a:p>
          <a:p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         INSPECCIÓN </a:t>
            </a:r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         PALPACIÓN  ¿ INESTABLE ?</a:t>
            </a:r>
          </a:p>
        </p:txBody>
      </p:sp>
      <p:sp>
        <p:nvSpPr>
          <p:cNvPr id="37892" name="WordArt 4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</p:spTree>
    <p:extLst>
      <p:ext uri="{BB962C8B-B14F-4D97-AF65-F5344CB8AC3E}">
        <p14:creationId xmlns:p14="http://schemas.microsoft.com/office/powerpoint/2010/main" val="21686658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 advAuto="0"/>
      <p:bldP spid="378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252536" y="260648"/>
            <a:ext cx="8229600" cy="1143000"/>
          </a:xfrm>
        </p:spPr>
        <p:txBody>
          <a:bodyPr>
            <a:normAutofit/>
          </a:bodyPr>
          <a:lstStyle/>
          <a:p>
            <a:r>
              <a:rPr lang="es-CL" dirty="0" smtClean="0"/>
              <a:t>Evaluación Primaria y Secundaria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L" dirty="0" smtClean="0"/>
              <a:t>SEGURIDAD DE LA ESCENA</a:t>
            </a:r>
          </a:p>
          <a:p>
            <a:pPr>
              <a:buNone/>
            </a:pPr>
            <a:endParaRPr lang="es-CL" dirty="0"/>
          </a:p>
        </p:txBody>
      </p:sp>
      <p:pic>
        <p:nvPicPr>
          <p:cNvPr id="4" name="3 Imagen" descr="reh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060848"/>
            <a:ext cx="7709188" cy="4468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65539" name="WordArt 3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2133600" y="1524000"/>
          <a:ext cx="4760913" cy="464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Imagen de mapa de bits" r:id="rId4" imgW="3971429" imgH="3877216" progId="Paint.Picture">
                  <p:embed/>
                </p:oleObj>
              </mc:Choice>
              <mc:Fallback>
                <p:oleObj name="Imagen de mapa de bits" r:id="rId4" imgW="3971429" imgH="387721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524000"/>
                        <a:ext cx="4760913" cy="4646613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040069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72706" name="WordArt 2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72708" name="Picture 4" descr="C:\Mis documentos\Imágenes Diapos\Eva 2ª 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2255838"/>
            <a:ext cx="3840162" cy="280828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9" name="Picture 5" descr="C:\Mis documentos\Imágenes Diapos\Eva 2ª 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60600"/>
            <a:ext cx="3717925" cy="284321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8677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altLang="es-ES" b="1" dirty="0"/>
              <a:t>EXTREMIDADES :</a:t>
            </a:r>
          </a:p>
          <a:p>
            <a:endParaRPr lang="es-ES_tradnl" altLang="es-ES" b="1" dirty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s-ES_tradnl" altLang="es-ES" b="1" dirty="0"/>
              <a:t>                    DEFORMIDADES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      DOLOR</a:t>
            </a:r>
          </a:p>
          <a:p>
            <a:pPr>
              <a:buFontTx/>
              <a:buNone/>
            </a:pPr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COLOR , PULSOS DISTALES </a:t>
            </a:r>
          </a:p>
          <a:p>
            <a:pPr>
              <a:buFontTx/>
              <a:buNone/>
            </a:pPr>
            <a:r>
              <a:rPr lang="es-ES_tradnl" altLang="es-ES" b="1" dirty="0"/>
              <a:t>  SENSIBILIDAD</a:t>
            </a:r>
          </a:p>
        </p:txBody>
      </p:sp>
      <p:sp>
        <p:nvSpPr>
          <p:cNvPr id="38916" name="WordArt 4"/>
          <p:cNvSpPr>
            <a:spLocks noChangeArrowheads="1" noChangeShapeType="1" noTextEdit="1"/>
          </p:cNvSpPr>
          <p:nvPr/>
        </p:nvSpPr>
        <p:spPr bwMode="auto">
          <a:xfrm>
            <a:off x="685800" y="3810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</p:spTree>
    <p:extLst>
      <p:ext uri="{BB962C8B-B14F-4D97-AF65-F5344CB8AC3E}">
        <p14:creationId xmlns:p14="http://schemas.microsoft.com/office/powerpoint/2010/main" val="35788081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 advAuto="0"/>
      <p:bldP spid="3891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66563" name="WordArt 3"/>
          <p:cNvSpPr>
            <a:spLocks noChangeArrowheads="1" noChangeShapeType="1" noTextEdit="1"/>
          </p:cNvSpPr>
          <p:nvPr/>
        </p:nvSpPr>
        <p:spPr bwMode="auto">
          <a:xfrm>
            <a:off x="685800" y="3810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66566" name="Picture 6" descr="C:\Mis documentos\Imágenes Diapos\Eva 2ª 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828800"/>
            <a:ext cx="5264150" cy="41910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89706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75778" name="WordArt 2"/>
          <p:cNvSpPr>
            <a:spLocks noChangeArrowheads="1" noChangeShapeType="1" noTextEdit="1"/>
          </p:cNvSpPr>
          <p:nvPr/>
        </p:nvSpPr>
        <p:spPr bwMode="auto">
          <a:xfrm>
            <a:off x="685800" y="3810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75780" name="Picture 4" descr="C:\Mis documentos\Imágenes Diapos\Eva 2ª 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11313"/>
            <a:ext cx="5430838" cy="448468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42595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altLang="es-ES" b="1" dirty="0"/>
              <a:t>EXAMEN NEUROLÓGICO :</a:t>
            </a:r>
          </a:p>
          <a:p>
            <a:endParaRPr lang="es-ES_tradnl" altLang="es-ES" b="1" dirty="0"/>
          </a:p>
          <a:p>
            <a:pPr>
              <a:buFontTx/>
              <a:buNone/>
            </a:pPr>
            <a:r>
              <a:rPr lang="es-ES_tradnl" altLang="es-ES" b="1" dirty="0"/>
              <a:t>           RESPUESTA PUPILAR         </a:t>
            </a:r>
          </a:p>
          <a:p>
            <a:pPr>
              <a:buFontTx/>
              <a:buNone/>
            </a:pPr>
            <a:r>
              <a:rPr lang="es-ES_tradnl" altLang="es-ES" b="1" dirty="0"/>
              <a:t>           APERTURA OCULAR</a:t>
            </a:r>
          </a:p>
          <a:p>
            <a:pPr>
              <a:buFontTx/>
              <a:buNone/>
            </a:pPr>
            <a:r>
              <a:rPr lang="es-ES_tradnl" altLang="es-ES" b="1" dirty="0"/>
              <a:t>           RESPUESTA VERBAL</a:t>
            </a:r>
          </a:p>
          <a:p>
            <a:pPr>
              <a:buFontTx/>
              <a:buNone/>
            </a:pPr>
            <a:r>
              <a:rPr lang="es-ES_tradnl" altLang="es-ES" b="1" dirty="0"/>
              <a:t>           RESPUESTA MOTORA</a:t>
            </a:r>
          </a:p>
          <a:p>
            <a:pPr>
              <a:buFontTx/>
              <a:buNone/>
            </a:pPr>
            <a:r>
              <a:rPr lang="es-ES_tradnl" altLang="es-ES" b="1" dirty="0"/>
              <a:t>           EXAMEN SENSORIAL</a:t>
            </a:r>
          </a:p>
        </p:txBody>
      </p:sp>
      <p:sp>
        <p:nvSpPr>
          <p:cNvPr id="39940" name="WordArt 4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</p:spTree>
    <p:extLst>
      <p:ext uri="{BB962C8B-B14F-4D97-AF65-F5344CB8AC3E}">
        <p14:creationId xmlns:p14="http://schemas.microsoft.com/office/powerpoint/2010/main" val="237684493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9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 advAuto="0"/>
      <p:bldP spid="3994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67587" name="WordArt 3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67589" name="Picture 5" descr="C:\Mis documentos\Imágenes Diapos\Reflejo fotomot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52600"/>
            <a:ext cx="4776788" cy="425291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49528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68610" name="WordArt 2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6896100" cy="6477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 Black"/>
              </a:rPr>
              <a:t>EVALUACIÓN SECUNDARIA</a:t>
            </a:r>
          </a:p>
        </p:txBody>
      </p:sp>
      <p:pic>
        <p:nvPicPr>
          <p:cNvPr id="68612" name="Picture 4" descr="C:\Mis documentos\Imágenes Diapos\Escala cincinatt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2057400"/>
            <a:ext cx="6335712" cy="377507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6737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r>
              <a:rPr lang="es-ES_tradnl" altLang="es-ES" b="1" dirty="0"/>
              <a:t>OBTENCIÓN DE DATOS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             </a:t>
            </a:r>
            <a:r>
              <a:rPr lang="es-ES_tradnl" altLang="es-ES" b="1" i="1" dirty="0"/>
              <a:t>RE-EVALUAR</a:t>
            </a:r>
            <a:endParaRPr lang="es-ES_tradnl" altLang="es-ES" b="1" dirty="0"/>
          </a:p>
          <a:p>
            <a:r>
              <a:rPr lang="es-ES_tradnl" altLang="es-ES" b="1" dirty="0"/>
              <a:t>EMPAQUETAMIENTO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             </a:t>
            </a:r>
            <a:r>
              <a:rPr lang="es-ES_tradnl" altLang="es-ES" b="1" i="1" dirty="0"/>
              <a:t>RE-EVALUAR</a:t>
            </a:r>
          </a:p>
          <a:p>
            <a:r>
              <a:rPr lang="es-ES_tradnl" altLang="es-ES" b="1" dirty="0"/>
              <a:t>COMUNICACIÓN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             </a:t>
            </a:r>
            <a:r>
              <a:rPr lang="es-ES_tradnl" altLang="es-ES" b="1" i="1" dirty="0"/>
              <a:t>RE-EVALUAR</a:t>
            </a:r>
            <a:endParaRPr lang="es-ES_tradnl" altLang="es-ES" b="1" dirty="0"/>
          </a:p>
          <a:p>
            <a:r>
              <a:rPr lang="es-ES_tradnl" altLang="es-ES" b="1" dirty="0"/>
              <a:t>TRANSPORTE</a:t>
            </a:r>
          </a:p>
          <a:p>
            <a:pPr>
              <a:buFontTx/>
              <a:buNone/>
            </a:pPr>
            <a:r>
              <a:rPr lang="es-ES_tradnl" altLang="es-ES" b="1" dirty="0"/>
              <a:t>                           </a:t>
            </a:r>
            <a:r>
              <a:rPr lang="es-ES_tradnl" altLang="es-ES" b="1" i="1" dirty="0"/>
              <a:t>RE-EVALUAR</a:t>
            </a:r>
            <a:endParaRPr lang="es-ES_tradnl" altLang="es-ES" b="1" dirty="0"/>
          </a:p>
        </p:txBody>
      </p:sp>
      <p:sp>
        <p:nvSpPr>
          <p:cNvPr id="44036" name="WordArt 4"/>
          <p:cNvSpPr>
            <a:spLocks noChangeArrowheads="1" noChangeShapeType="1" noTextEdit="1"/>
          </p:cNvSpPr>
          <p:nvPr/>
        </p:nvSpPr>
        <p:spPr bwMode="auto">
          <a:xfrm>
            <a:off x="1143000" y="609600"/>
            <a:ext cx="4295775" cy="914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CC00"/>
                    </a:gs>
                    <a:gs pos="100000">
                      <a:srgbClr val="FFCC00">
                        <a:gamma/>
                        <a:tint val="60784"/>
                        <a:invGamma/>
                      </a:srgbClr>
                    </a:gs>
                  </a:gsLst>
                  <a:lin ang="5400000" scaled="1"/>
                </a:gradFill>
                <a:latin typeface="Arial Black"/>
              </a:rPr>
              <a:t>ETAPA  FINAL</a:t>
            </a:r>
          </a:p>
        </p:txBody>
      </p:sp>
    </p:spTree>
    <p:extLst>
      <p:ext uri="{BB962C8B-B14F-4D97-AF65-F5344CB8AC3E}">
        <p14:creationId xmlns:p14="http://schemas.microsoft.com/office/powerpoint/2010/main" val="36127636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500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 advAuto="0"/>
      <p:bldP spid="4403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74755" name="WordArt 3"/>
          <p:cNvSpPr>
            <a:spLocks noChangeArrowheads="1" noChangeShapeType="1" noTextEdit="1"/>
          </p:cNvSpPr>
          <p:nvPr/>
        </p:nvSpPr>
        <p:spPr bwMode="auto">
          <a:xfrm>
            <a:off x="1143000" y="609600"/>
            <a:ext cx="4295775" cy="914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CC00"/>
                    </a:gs>
                    <a:gs pos="100000">
                      <a:srgbClr val="FFCC00">
                        <a:gamma/>
                        <a:tint val="60784"/>
                        <a:invGamma/>
                      </a:srgbClr>
                    </a:gs>
                  </a:gsLst>
                  <a:lin ang="5400000" scaled="1"/>
                </a:gradFill>
                <a:latin typeface="Arial Black"/>
              </a:rPr>
              <a:t>ETAPA  FINAL</a:t>
            </a:r>
          </a:p>
        </p:txBody>
      </p:sp>
      <p:pic>
        <p:nvPicPr>
          <p:cNvPr id="74758" name="Picture 6" descr="C:\Mis documentos\Imágenes Diapos\Eva 2ª 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09800"/>
            <a:ext cx="5805488" cy="381317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8078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Evaluación Primaria y Secundaria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s-CL" dirty="0" smtClean="0"/>
              <a:t>Tendido </a:t>
            </a:r>
            <a:r>
              <a:rPr lang="es-CL" dirty="0"/>
              <a:t>Eléctrico</a:t>
            </a:r>
          </a:p>
          <a:p>
            <a:pPr>
              <a:buBlip>
                <a:blip r:embed="rId3"/>
              </a:buBlip>
            </a:pPr>
            <a:r>
              <a:rPr lang="es-CL" dirty="0"/>
              <a:t>Explosivos</a:t>
            </a:r>
          </a:p>
          <a:p>
            <a:pPr>
              <a:buBlip>
                <a:blip r:embed="rId3"/>
              </a:buBlip>
            </a:pPr>
            <a:r>
              <a:rPr lang="es-CL" dirty="0"/>
              <a:t>Colapso</a:t>
            </a:r>
          </a:p>
          <a:p>
            <a:pPr>
              <a:buBlip>
                <a:blip r:embed="rId3"/>
              </a:buBlip>
            </a:pPr>
            <a:r>
              <a:rPr lang="es-CL" dirty="0"/>
              <a:t>HAZMAT</a:t>
            </a:r>
          </a:p>
          <a:p>
            <a:pPr>
              <a:buBlip>
                <a:blip r:embed="rId3"/>
              </a:buBlip>
            </a:pPr>
            <a:r>
              <a:rPr lang="es-CL" dirty="0"/>
              <a:t>Violencia social</a:t>
            </a:r>
          </a:p>
          <a:p>
            <a:pPr>
              <a:buBlip>
                <a:blip r:embed="rId3"/>
              </a:buBlip>
            </a:pPr>
            <a:r>
              <a:rPr lang="es-CL" dirty="0"/>
              <a:t>Trabajos en Altura </a:t>
            </a:r>
          </a:p>
          <a:p>
            <a:r>
              <a:rPr lang="es-CL" dirty="0"/>
              <a:t>Etc…</a:t>
            </a:r>
            <a:endParaRPr lang="es-ES" dirty="0"/>
          </a:p>
          <a:p>
            <a:endParaRPr lang="es-CL" dirty="0"/>
          </a:p>
        </p:txBody>
      </p:sp>
      <p:pic>
        <p:nvPicPr>
          <p:cNvPr id="4" name="3 Imagen" descr="explosivo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63952" y="1412776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 descr="matpe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62630" y="3789040"/>
            <a:ext cx="3237888" cy="2338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981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altLang="es-ES" dirty="0"/>
              <a:t>                              </a:t>
            </a:r>
            <a:r>
              <a:rPr lang="es-ES_tradnl" altLang="es-ES" b="1" i="1" dirty="0"/>
              <a:t>NO INTENTE </a:t>
            </a:r>
          </a:p>
          <a:p>
            <a:pPr>
              <a:buFontTx/>
              <a:buNone/>
            </a:pPr>
            <a:r>
              <a:rPr lang="es-ES_tradnl" altLang="es-ES" b="1" i="1" dirty="0">
                <a:solidFill>
                  <a:schemeClr val="bg1"/>
                </a:solidFill>
              </a:rPr>
              <a:t>             </a:t>
            </a:r>
            <a:r>
              <a:rPr lang="es-ES_tradnl" altLang="es-ES" b="1" i="1" dirty="0"/>
              <a:t>DIAGNOSTICAR</a:t>
            </a:r>
          </a:p>
          <a:p>
            <a:pPr>
              <a:buFontTx/>
              <a:buNone/>
            </a:pPr>
            <a:endParaRPr lang="es-ES_tradnl" altLang="es-ES" b="1" i="1" dirty="0"/>
          </a:p>
          <a:p>
            <a:pPr>
              <a:buFontTx/>
              <a:buNone/>
            </a:pPr>
            <a:r>
              <a:rPr lang="es-ES_tradnl" altLang="es-ES" b="1" i="1" dirty="0"/>
              <a:t>EVALUE RÁPIDO Y PRIORICE</a:t>
            </a:r>
          </a:p>
          <a:p>
            <a:pPr>
              <a:buFontTx/>
              <a:buNone/>
            </a:pPr>
            <a:endParaRPr lang="es-ES_tradnl" altLang="es-ES" b="1" i="1" dirty="0"/>
          </a:p>
          <a:p>
            <a:pPr>
              <a:buFontTx/>
              <a:buNone/>
            </a:pPr>
            <a:r>
              <a:rPr lang="es-ES_tradnl" altLang="es-ES" b="1" i="1" dirty="0"/>
              <a:t>MANEJE OPORTUNAMENTE HIPOXIA Y SHOCK</a:t>
            </a:r>
          </a:p>
          <a:p>
            <a:pPr>
              <a:buFontTx/>
              <a:buNone/>
            </a:pPr>
            <a:endParaRPr lang="es-ES_tradnl" altLang="es-ES" b="1" i="1" dirty="0">
              <a:solidFill>
                <a:srgbClr val="FFFF00"/>
              </a:solidFill>
            </a:endParaRPr>
          </a:p>
          <a:p>
            <a:pPr>
              <a:buFontTx/>
              <a:buNone/>
            </a:pPr>
            <a:endParaRPr lang="es-ES_tradnl" altLang="es-ES" b="1" i="1" dirty="0">
              <a:solidFill>
                <a:srgbClr val="FFFF00"/>
              </a:solidFill>
            </a:endParaRPr>
          </a:p>
        </p:txBody>
      </p:sp>
      <p:sp>
        <p:nvSpPr>
          <p:cNvPr id="45060" name="WordArt 4" descr="Gotas de agua"/>
          <p:cNvSpPr>
            <a:spLocks noChangeArrowheads="1" noChangeShapeType="1" noTextEdit="1"/>
          </p:cNvSpPr>
          <p:nvPr/>
        </p:nvSpPr>
        <p:spPr bwMode="auto">
          <a:xfrm>
            <a:off x="914400" y="228600"/>
            <a:ext cx="4572000" cy="3048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0833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r>
              <a:rPr lang="es-ES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RECUERDE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01371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 advAuto="0"/>
      <p:bldP spid="45060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8 Imagen" descr="zol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1981200"/>
            <a:ext cx="251936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7 Imagen" descr="sdvsdv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8562"/>
            <a:ext cx="3962400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mercury_thermomete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63793" y="0"/>
            <a:ext cx="2880207" cy="214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saturo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9812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4 Imagen" descr="eva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57613" y="4509120"/>
            <a:ext cx="5386387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3 Marcador de contenido" descr="dinamap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0"/>
            <a:ext cx="3733800" cy="39624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s-CL" dirty="0" smtClean="0"/>
              <a:t>EVALUACION SECUNDARIA</a:t>
            </a:r>
            <a:endParaRPr lang="es-CL" dirty="0"/>
          </a:p>
        </p:txBody>
      </p:sp>
      <p:sp>
        <p:nvSpPr>
          <p:cNvPr id="10" name="9 Rectángulo"/>
          <p:cNvSpPr/>
          <p:nvPr/>
        </p:nvSpPr>
        <p:spPr>
          <a:xfrm>
            <a:off x="4139952" y="980728"/>
            <a:ext cx="1646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CSV</a:t>
            </a:r>
            <a:endParaRPr lang="es-E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SAMPLE (ANAMNESIS)</a:t>
            </a:r>
            <a:br>
              <a:rPr lang="es-CL" dirty="0" smtClean="0"/>
            </a:br>
            <a:endParaRPr lang="es-CL" dirty="0"/>
          </a:p>
        </p:txBody>
      </p:sp>
      <p:sp>
        <p:nvSpPr>
          <p:cNvPr id="4" name="3 Rectángulo"/>
          <p:cNvSpPr/>
          <p:nvPr/>
        </p:nvSpPr>
        <p:spPr>
          <a:xfrm>
            <a:off x="611560" y="908720"/>
            <a:ext cx="762183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6000" b="1" cap="none" spc="0" dirty="0" smtClean="0">
                <a:ln w="50800"/>
                <a:effectLst/>
              </a:rPr>
              <a:t>SAMPLE</a:t>
            </a:r>
            <a:endParaRPr lang="es-ES" sz="6000" b="1" cap="none" spc="0" dirty="0">
              <a:ln w="50800"/>
              <a:effectLst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403648" y="1124744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/>
              <a:t>SIGNOS Y SINTOMAS</a:t>
            </a:r>
            <a:endParaRPr lang="es-CL" sz="32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1475656" y="2060848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/>
              <a:t>ALERGIAS</a:t>
            </a:r>
            <a:endParaRPr lang="es-CL" sz="32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1475656" y="2924944"/>
            <a:ext cx="7164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/>
              <a:t>MEDICAMENTOS Y DROGAS</a:t>
            </a:r>
            <a:endParaRPr lang="es-CL" sz="32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1259632" y="3861048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/>
              <a:t>ANTECEDENTES PASADOS</a:t>
            </a:r>
            <a:endParaRPr lang="es-CL" sz="3200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1475656" y="4725144"/>
            <a:ext cx="7668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/>
              <a:t>ULTIMA BEBIDA O ALIMENTO</a:t>
            </a:r>
            <a:endParaRPr lang="es-CL" sz="32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1547664" y="5661248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 smtClean="0"/>
              <a:t>EVENTO ¿Qué paso?</a:t>
            </a:r>
            <a:endParaRPr lang="es-CL" sz="3200" b="1" dirty="0"/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60648"/>
            <a:ext cx="1075359" cy="107535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700808"/>
            <a:ext cx="4027687" cy="402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2868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pic>
        <p:nvPicPr>
          <p:cNvPr id="5" name="4 Imagen" descr="superman-standin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132856"/>
            <a:ext cx="3393930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Evaluación Primaria y Secundaria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287770"/>
            <a:ext cx="8229600" cy="4709160"/>
          </a:xfrm>
        </p:spPr>
        <p:txBody>
          <a:bodyPr/>
          <a:lstStyle/>
          <a:p>
            <a:r>
              <a:rPr lang="es-CL" dirty="0" smtClean="0"/>
              <a:t>EVITEMOS PASAR DE RESCATADOR A RESCATADO</a:t>
            </a:r>
            <a:endParaRPr lang="es-CL" dirty="0"/>
          </a:p>
        </p:txBody>
      </p:sp>
      <p:pic>
        <p:nvPicPr>
          <p:cNvPr id="6" name="5 Imagen" descr="429280_3171394283447_1223194456_33362192_2057739213_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5720" y="2129247"/>
            <a:ext cx="5348279" cy="4011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Evaluación Primaria y Secundaria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s-CL" dirty="0" smtClean="0"/>
          </a:p>
          <a:p>
            <a:pPr marL="0" indent="0">
              <a:buNone/>
            </a:pPr>
            <a:r>
              <a:rPr lang="es-CL" sz="4000" b="1" dirty="0" smtClean="0"/>
              <a:t>VISIÓN GENERAL DE LA ESCENA</a:t>
            </a:r>
          </a:p>
          <a:p>
            <a:endParaRPr lang="es-CL" dirty="0" smtClean="0"/>
          </a:p>
          <a:p>
            <a:r>
              <a:rPr lang="es-CL" b="1" u="sng" dirty="0" smtClean="0"/>
              <a:t>¿QUE PASO?</a:t>
            </a:r>
          </a:p>
          <a:p>
            <a:r>
              <a:rPr lang="es-CL" b="1" u="sng" dirty="0" smtClean="0"/>
              <a:t>¿COMO PASO?</a:t>
            </a:r>
          </a:p>
          <a:p>
            <a:pPr algn="ctr"/>
            <a:endParaRPr lang="es-CL" dirty="0"/>
          </a:p>
          <a:p>
            <a:r>
              <a:rPr lang="es-CL" sz="3800" b="1" dirty="0"/>
              <a:t>Tipo de accidente</a:t>
            </a:r>
          </a:p>
          <a:p>
            <a:r>
              <a:rPr lang="es-CL" sz="3800" b="1" dirty="0"/>
              <a:t>Riesgos</a:t>
            </a:r>
          </a:p>
          <a:p>
            <a:r>
              <a:rPr lang="es-CL" sz="3800" b="1" dirty="0"/>
              <a:t>Puntos de acceso y evacuación </a:t>
            </a:r>
          </a:p>
          <a:p>
            <a:r>
              <a:rPr lang="es-CL" sz="3800" b="1" dirty="0"/>
              <a:t>Numero de victimas</a:t>
            </a:r>
          </a:p>
          <a:p>
            <a:endParaRPr lang="es-CL" sz="3800" b="1" dirty="0"/>
          </a:p>
          <a:p>
            <a:r>
              <a:rPr lang="es-CL" sz="3800" b="1" dirty="0"/>
              <a:t>SOLICITE AYUDA</a:t>
            </a:r>
          </a:p>
          <a:p>
            <a:r>
              <a:rPr lang="es-CL" sz="3800" b="1" dirty="0"/>
              <a:t>PREINFORME</a:t>
            </a:r>
          </a:p>
          <a:p>
            <a:endParaRPr lang="es-CL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" y="1128836"/>
            <a:ext cx="5699172" cy="569917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Evaluación Primaria y Secundaria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bg1"/>
                </a:solidFill>
              </a:rPr>
              <a:t>¿</a:t>
            </a:r>
            <a:r>
              <a:rPr lang="es-CL" dirty="0" smtClean="0"/>
              <a:t>CUANTAS VICTIMAS ENCONTRAMOS?</a:t>
            </a:r>
          </a:p>
          <a:p>
            <a:r>
              <a:rPr lang="es-CL" dirty="0" smtClean="0"/>
              <a:t>¿QUE EDAD TIENEN? (ESTIMAR  EDAD)</a:t>
            </a:r>
            <a:endParaRPr lang="es-CL" dirty="0"/>
          </a:p>
        </p:txBody>
      </p:sp>
      <p:pic>
        <p:nvPicPr>
          <p:cNvPr id="4" name="3 Imagen" descr="tingu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2564904"/>
            <a:ext cx="5334000" cy="400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</TotalTime>
  <Words>829</Words>
  <Application>Microsoft Office PowerPoint</Application>
  <PresentationFormat>Presentación en pantalla (4:3)</PresentationFormat>
  <Paragraphs>301</Paragraphs>
  <Slides>63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63</vt:i4>
      </vt:variant>
    </vt:vector>
  </HeadingPairs>
  <TitlesOfParts>
    <vt:vector size="65" baseType="lpstr">
      <vt:lpstr>Tema de Office</vt:lpstr>
      <vt:lpstr>Imagen de mapa de bits</vt:lpstr>
      <vt:lpstr>Presentación de PowerPoint</vt:lpstr>
      <vt:lpstr>Evaluación Primaria y Secundaria</vt:lpstr>
      <vt:lpstr>Evaluación Primaria y Secundaria</vt:lpstr>
      <vt:lpstr>Evaluación Primaria y Secundaria</vt:lpstr>
      <vt:lpstr>Evaluación Primaria y Secundaria</vt:lpstr>
      <vt:lpstr>Evaluación Primaria y Secundaria</vt:lpstr>
      <vt:lpstr>Evaluación Primaria y Secundaria</vt:lpstr>
      <vt:lpstr>Evaluación Primaria y Secundaria</vt:lpstr>
      <vt:lpstr>Evaluación Primaria y Secundaria</vt:lpstr>
      <vt:lpstr>¿QUÉ HACER?</vt:lpstr>
      <vt:lpstr>Retenga información y …</vt:lpstr>
      <vt:lpstr>DE ACUERDO A LA INFORMACION QUE ENTREGUES:</vt:lpstr>
      <vt:lpstr>Evaluación Primaria y Secundaria</vt:lpstr>
      <vt:lpstr>OBJETIVOS</vt:lpstr>
      <vt:lpstr>EVALUACION RAPIDA Y SIMULTANEA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Estimación Presión Arterial Sistólica</vt:lpstr>
      <vt:lpstr>Sospechar Hemorragias  Internas</vt:lpstr>
      <vt:lpstr>Presentación de PowerPoint</vt:lpstr>
      <vt:lpstr>Presentación de PowerPoint</vt:lpstr>
      <vt:lpstr>Presentación de PowerPoint</vt:lpstr>
      <vt:lpstr>EVALUACION PRIMARIA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EVALUACION SECUNDARIA</vt:lpstr>
      <vt:lpstr>SAMPLE (ANAMNESIS)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</dc:creator>
  <cp:lastModifiedBy>aiep</cp:lastModifiedBy>
  <cp:revision>61</cp:revision>
  <dcterms:created xsi:type="dcterms:W3CDTF">2011-09-12T15:09:45Z</dcterms:created>
  <dcterms:modified xsi:type="dcterms:W3CDTF">2014-09-16T20:15:26Z</dcterms:modified>
</cp:coreProperties>
</file>